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7"/>
  </p:notesMasterIdLst>
  <p:handoutMasterIdLst>
    <p:handoutMasterId r:id="rId28"/>
  </p:handoutMasterIdLst>
  <p:sldIdLst>
    <p:sldId id="287" r:id="rId2"/>
    <p:sldId id="265" r:id="rId3"/>
    <p:sldId id="269" r:id="rId4"/>
    <p:sldId id="274" r:id="rId5"/>
    <p:sldId id="278" r:id="rId6"/>
    <p:sldId id="361" r:id="rId7"/>
    <p:sldId id="283" r:id="rId8"/>
    <p:sldId id="284" r:id="rId9"/>
    <p:sldId id="353" r:id="rId10"/>
    <p:sldId id="292" r:id="rId11"/>
    <p:sldId id="296" r:id="rId12"/>
    <p:sldId id="300" r:id="rId13"/>
    <p:sldId id="303" r:id="rId14"/>
    <p:sldId id="307" r:id="rId15"/>
    <p:sldId id="310" r:id="rId16"/>
    <p:sldId id="354" r:id="rId17"/>
    <p:sldId id="313" r:id="rId18"/>
    <p:sldId id="318" r:id="rId19"/>
    <p:sldId id="322" r:id="rId20"/>
    <p:sldId id="326" r:id="rId21"/>
    <p:sldId id="355" r:id="rId22"/>
    <p:sldId id="356" r:id="rId23"/>
    <p:sldId id="358" r:id="rId24"/>
    <p:sldId id="256" r:id="rId25"/>
    <p:sldId id="359" r:id="rId26"/>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51"/>
    <p:restoredTop sz="85184"/>
  </p:normalViewPr>
  <p:slideViewPr>
    <p:cSldViewPr>
      <p:cViewPr varScale="1">
        <p:scale>
          <a:sx n="143" d="100"/>
          <a:sy n="143" d="100"/>
        </p:scale>
        <p:origin x="208" y="10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11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4109511-849A-3C41-A1DE-28C8C623A9E9}"/>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ＭＳ Ｐゴシック" charset="0"/>
                <a:cs typeface="+mn-cs"/>
              </a:defRPr>
            </a:lvl1pPr>
          </a:lstStyle>
          <a:p>
            <a:pPr>
              <a:defRPr/>
            </a:pPr>
            <a:endParaRPr lang="en-US"/>
          </a:p>
        </p:txBody>
      </p:sp>
      <p:sp>
        <p:nvSpPr>
          <p:cNvPr id="3" name="Date Placeholder 2">
            <a:extLst>
              <a:ext uri="{FF2B5EF4-FFF2-40B4-BE49-F238E27FC236}">
                <a16:creationId xmlns:a16="http://schemas.microsoft.com/office/drawing/2014/main" id="{12CDDBB2-AD8C-5942-831C-B1CE2E62708E}"/>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9EF75B8B-E528-374C-9E53-492CA91EB6B8}" type="datetimeFigureOut">
              <a:rPr lang="en-US" altLang="en-US"/>
              <a:pPr>
                <a:defRPr/>
              </a:pPr>
              <a:t>10/12/22</a:t>
            </a:fld>
            <a:endParaRPr lang="en-US" altLang="en-US"/>
          </a:p>
        </p:txBody>
      </p:sp>
      <p:sp>
        <p:nvSpPr>
          <p:cNvPr id="4" name="Footer Placeholder 3">
            <a:extLst>
              <a:ext uri="{FF2B5EF4-FFF2-40B4-BE49-F238E27FC236}">
                <a16:creationId xmlns:a16="http://schemas.microsoft.com/office/drawing/2014/main" id="{742A6CB3-0758-5844-94C8-EBDA73DB5C60}"/>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ea typeface="ＭＳ Ｐゴシック" charset="0"/>
                <a:cs typeface="+mn-cs"/>
              </a:defRPr>
            </a:lvl1pPr>
          </a:lstStyle>
          <a:p>
            <a:pPr>
              <a:defRPr/>
            </a:pPr>
            <a:endParaRPr lang="en-US"/>
          </a:p>
        </p:txBody>
      </p:sp>
      <p:sp>
        <p:nvSpPr>
          <p:cNvPr id="5" name="Slide Number Placeholder 4">
            <a:extLst>
              <a:ext uri="{FF2B5EF4-FFF2-40B4-BE49-F238E27FC236}">
                <a16:creationId xmlns:a16="http://schemas.microsoft.com/office/drawing/2014/main" id="{B7B80DE6-1483-7B44-B388-4B731EBCF46B}"/>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CA9E26BE-FF7F-684B-A0CE-1F718B1D951C}" type="slidenum">
              <a:rPr lang="en-US" altLang="en-US"/>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BF32A77B-05BF-4F49-AC43-857FB60EDE3C}"/>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Times" charset="0"/>
                <a:ea typeface="+mn-ea"/>
                <a:cs typeface="+mn-cs"/>
              </a:defRPr>
            </a:lvl1pPr>
          </a:lstStyle>
          <a:p>
            <a:pPr>
              <a:defRPr/>
            </a:pPr>
            <a:endParaRPr lang="en-US"/>
          </a:p>
        </p:txBody>
      </p:sp>
      <p:sp>
        <p:nvSpPr>
          <p:cNvPr id="106499" name="Rectangle 3">
            <a:extLst>
              <a:ext uri="{FF2B5EF4-FFF2-40B4-BE49-F238E27FC236}">
                <a16:creationId xmlns:a16="http://schemas.microsoft.com/office/drawing/2014/main" id="{EC3EDEEA-FA79-7841-8C20-5F7924E2C41D}"/>
              </a:ext>
            </a:extLst>
          </p:cNvPr>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Times" charset="0"/>
                <a:ea typeface="+mn-ea"/>
                <a:cs typeface="+mn-cs"/>
              </a:defRPr>
            </a:lvl1pPr>
          </a:lstStyle>
          <a:p>
            <a:pPr>
              <a:defRPr/>
            </a:pPr>
            <a:endParaRPr lang="en-US"/>
          </a:p>
        </p:txBody>
      </p:sp>
      <p:sp>
        <p:nvSpPr>
          <p:cNvPr id="13316" name="Rectangle 4">
            <a:extLst>
              <a:ext uri="{FF2B5EF4-FFF2-40B4-BE49-F238E27FC236}">
                <a16:creationId xmlns:a16="http://schemas.microsoft.com/office/drawing/2014/main" id="{4DC14526-BCF2-B64A-D50E-B23BB6740EA4}"/>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501" name="Rectangle 5">
            <a:extLst>
              <a:ext uri="{FF2B5EF4-FFF2-40B4-BE49-F238E27FC236}">
                <a16:creationId xmlns:a16="http://schemas.microsoft.com/office/drawing/2014/main" id="{D18AE20C-3EF7-E349-BBDD-EABC24BFD889}"/>
              </a:ext>
            </a:extLst>
          </p:cNvPr>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6502" name="Rectangle 6">
            <a:extLst>
              <a:ext uri="{FF2B5EF4-FFF2-40B4-BE49-F238E27FC236}">
                <a16:creationId xmlns:a16="http://schemas.microsoft.com/office/drawing/2014/main" id="{5671F064-E0D3-2240-A6CC-F98BC68935B2}"/>
              </a:ext>
            </a:extLst>
          </p:cNvPr>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Times" charset="0"/>
                <a:ea typeface="+mn-ea"/>
                <a:cs typeface="+mn-cs"/>
              </a:defRPr>
            </a:lvl1pPr>
          </a:lstStyle>
          <a:p>
            <a:pPr>
              <a:defRPr/>
            </a:pPr>
            <a:endParaRPr lang="en-US"/>
          </a:p>
        </p:txBody>
      </p:sp>
      <p:sp>
        <p:nvSpPr>
          <p:cNvPr id="106503" name="Rectangle 7">
            <a:extLst>
              <a:ext uri="{FF2B5EF4-FFF2-40B4-BE49-F238E27FC236}">
                <a16:creationId xmlns:a16="http://schemas.microsoft.com/office/drawing/2014/main" id="{E3E489E2-B89B-B748-883B-ABA52F4C9280}"/>
              </a:ext>
            </a:extLst>
          </p:cNvPr>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Times" pitchFamily="2" charset="0"/>
              </a:defRPr>
            </a:lvl1pPr>
          </a:lstStyle>
          <a:p>
            <a:fld id="{0CBD98D7-E260-D54E-9D7C-9EFC16425C8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a:extLst>
              <a:ext uri="{FF2B5EF4-FFF2-40B4-BE49-F238E27FC236}">
                <a16:creationId xmlns:a16="http://schemas.microsoft.com/office/drawing/2014/main" id="{9BC32178-8CD4-6CC5-03F7-E896E71818B0}"/>
              </a:ext>
            </a:extLst>
          </p:cNvPr>
          <p:cNvSpPr>
            <a:spLocks noGrp="1" noRot="1" noChangeAspect="1" noChangeArrowheads="1" noTextEdit="1"/>
          </p:cNvSpPr>
          <p:nvPr>
            <p:ph type="sldImg"/>
          </p:nvPr>
        </p:nvSpPr>
        <p:spPr>
          <a:ln/>
        </p:spPr>
      </p:sp>
      <p:sp>
        <p:nvSpPr>
          <p:cNvPr id="19458" name="Notes Placeholder 2">
            <a:extLst>
              <a:ext uri="{FF2B5EF4-FFF2-40B4-BE49-F238E27FC236}">
                <a16:creationId xmlns:a16="http://schemas.microsoft.com/office/drawing/2014/main" id="{DB391768-7440-3509-732E-CC51BE212DD5}"/>
              </a:ext>
            </a:extLst>
          </p:cNvPr>
          <p:cNvSpPr>
            <a:spLocks noGrp="1" noChangeArrowheads="1"/>
          </p:cNvSpPr>
          <p:nvPr>
            <p:ph type="body" idx="1"/>
          </p:nvPr>
        </p:nvSpPr>
        <p:spPr>
          <a:noFill/>
        </p:spPr>
        <p:txBody>
          <a:bodyPr/>
          <a:lstStyle/>
          <a:p>
            <a:r>
              <a:rPr lang="en-US" altLang="en-US" b="1">
                <a:latin typeface="Times" pitchFamily="2" charset="0"/>
                <a:ea typeface="ＭＳ Ｐゴシック" panose="020B0600070205080204" pitchFamily="34" charset="-128"/>
              </a:rPr>
              <a:t>FIGURE 5.1  Electrical and chemical synapses differ fundamentally in their transmission mechanisms.</a:t>
            </a:r>
            <a:r>
              <a:rPr lang="en-US" altLang="en-US">
                <a:latin typeface="Times" pitchFamily="2" charset="0"/>
                <a:ea typeface="ＭＳ Ｐゴシック" panose="020B0600070205080204" pitchFamily="34" charset="-128"/>
              </a:rPr>
              <a:t> (A) At electrical synapses, gap junctions occur between pre- and postsynaptic membranes. (B) Gap junctions contain connexon channels that permit current to flow passively from the presynaptic cell to the postsynaptic cell. (C) At chemical synapses, there is no intercellular continuity, and thus no direct flow of current from pre- to postsynaptic cell. (D) Synaptic current flows across the postsynaptic membrane only in response to the secretion of neurotransmitters, which open or close postsynaptic ion channels after binding to receptor molecules on the postsynaptic membrane.</a:t>
            </a:r>
          </a:p>
          <a:p>
            <a:endParaRPr lang="en-US" altLang="en-US">
              <a:latin typeface="Times" pitchFamily="2" charset="0"/>
              <a:ea typeface="ＭＳ Ｐゴシック" panose="020B0600070205080204" pitchFamily="34" charset="-128"/>
            </a:endParaRPr>
          </a:p>
        </p:txBody>
      </p:sp>
      <p:sp>
        <p:nvSpPr>
          <p:cNvPr id="19459" name="Slide Number Placeholder 3">
            <a:extLst>
              <a:ext uri="{FF2B5EF4-FFF2-40B4-BE49-F238E27FC236}">
                <a16:creationId xmlns:a16="http://schemas.microsoft.com/office/drawing/2014/main" id="{10E0646F-DE8F-303F-546E-516322354F2B}"/>
              </a:ext>
            </a:extLst>
          </p:cNvPr>
          <p:cNvSpPr>
            <a:spLocks noGrp="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573BA26-8C9D-7243-A015-DD406283A2BD}" type="slidenum">
              <a:rPr lang="en-US" altLang="en-US" sz="1200">
                <a:latin typeface="Times" pitchFamily="2" charset="0"/>
              </a:rPr>
              <a:pPr/>
              <a:t>2</a:t>
            </a:fld>
            <a:endParaRPr lang="en-US" altLang="en-US" sz="1200">
              <a:latin typeface="Times" pitchFamily="2"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86AA9CEF-2C43-432C-DA13-F2575D138E11}"/>
              </a:ext>
            </a:extLst>
          </p:cNvPr>
          <p:cNvSpPr>
            <a:spLocks noGrp="1" noRot="1" noChangeAspect="1" noChangeArrowheads="1" noTextEdit="1"/>
          </p:cNvSpPr>
          <p:nvPr>
            <p:ph type="sldImg"/>
          </p:nvPr>
        </p:nvSpPr>
        <p:spPr>
          <a:ln/>
        </p:spPr>
      </p:sp>
      <p:sp>
        <p:nvSpPr>
          <p:cNvPr id="35842" name="Notes Placeholder 2">
            <a:extLst>
              <a:ext uri="{FF2B5EF4-FFF2-40B4-BE49-F238E27FC236}">
                <a16:creationId xmlns:a16="http://schemas.microsoft.com/office/drawing/2014/main" id="{F3455DDF-3164-E8F5-2249-0F6C355901B2}"/>
              </a:ext>
            </a:extLst>
          </p:cNvPr>
          <p:cNvSpPr>
            <a:spLocks noGrp="1" noChangeArrowheads="1"/>
          </p:cNvSpPr>
          <p:nvPr>
            <p:ph type="body" idx="1"/>
          </p:nvPr>
        </p:nvSpPr>
        <p:spPr>
          <a:noFill/>
        </p:spPr>
        <p:txBody>
          <a:bodyPr/>
          <a:lstStyle/>
          <a:p>
            <a:r>
              <a:rPr lang="en-US" altLang="en-US" b="1">
                <a:latin typeface="Times" pitchFamily="2" charset="0"/>
                <a:ea typeface="ＭＳ Ｐゴシック" panose="020B0600070205080204" pitchFamily="34" charset="-128"/>
              </a:rPr>
              <a:t>FIGURE 5.9  Entry of Ca</a:t>
            </a:r>
            <a:r>
              <a:rPr lang="en-US" altLang="en-US" b="1" baseline="30000">
                <a:latin typeface="Times" pitchFamily="2" charset="0"/>
                <a:ea typeface="ＭＳ Ｐゴシック" panose="020B0600070205080204" pitchFamily="34" charset="-128"/>
              </a:rPr>
              <a:t>2+</a:t>
            </a:r>
            <a:r>
              <a:rPr lang="en-US" altLang="en-US" b="1">
                <a:latin typeface="Times" pitchFamily="2" charset="0"/>
                <a:ea typeface="ＭＳ Ｐゴシック" panose="020B0600070205080204" pitchFamily="34" charset="-128"/>
              </a:rPr>
              <a:t> through presynaptic voltage-gated calcium channels causes transmitter release.</a:t>
            </a:r>
            <a:r>
              <a:rPr lang="en-US" altLang="en-US">
                <a:latin typeface="Times" pitchFamily="2" charset="0"/>
                <a:ea typeface="ＭＳ Ｐゴシック" panose="020B0600070205080204" pitchFamily="34" charset="-128"/>
              </a:rPr>
              <a:t> (A) Experimental setup using an extraordinarily large synapse in the squid. The voltage clamp method detects currents flowing across the presynaptic membrane when the membrane potential is depolarized. (B) Pharmacological agents that block currents flowing through Na</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and K</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channels reveal a remaining inward current flowing through Ca</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channels. This influx of calcium triggers transmitter secretion, as indicated by a change in the postsynaptic membrane potential. Treatment of the same presynaptic terminal with cadmium, a calcium channel blocker, eliminates both the presynaptic calcium current and the postsynaptic response. (After Augustine and Eckert, 1984.)</a:t>
            </a:r>
          </a:p>
        </p:txBody>
      </p:sp>
      <p:sp>
        <p:nvSpPr>
          <p:cNvPr id="35843" name="Slide Number Placeholder 3">
            <a:extLst>
              <a:ext uri="{FF2B5EF4-FFF2-40B4-BE49-F238E27FC236}">
                <a16:creationId xmlns:a16="http://schemas.microsoft.com/office/drawing/2014/main" id="{31352ECA-E5A7-B5D6-B60C-0754867BA7A2}"/>
              </a:ext>
            </a:extLst>
          </p:cNvPr>
          <p:cNvSpPr>
            <a:spLocks noGrp="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8155E5C-FE30-AE4F-BDD4-F5AA086837D8}" type="slidenum">
              <a:rPr lang="en-US" altLang="en-US" sz="1200">
                <a:latin typeface="Times" pitchFamily="2" charset="0"/>
              </a:rPr>
              <a:pPr/>
              <a:t>12</a:t>
            </a:fld>
            <a:endParaRPr lang="en-US" altLang="en-US" sz="1200">
              <a:latin typeface="Times" pitchFamily="2"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a:extLst>
              <a:ext uri="{FF2B5EF4-FFF2-40B4-BE49-F238E27FC236}">
                <a16:creationId xmlns:a16="http://schemas.microsoft.com/office/drawing/2014/main" id="{1F3B4894-1655-EA93-631F-F33F37A40C7B}"/>
              </a:ext>
            </a:extLst>
          </p:cNvPr>
          <p:cNvSpPr>
            <a:spLocks noGrp="1" noRot="1" noChangeAspect="1" noChangeArrowheads="1" noTextEdit="1"/>
          </p:cNvSpPr>
          <p:nvPr>
            <p:ph type="sldImg"/>
          </p:nvPr>
        </p:nvSpPr>
        <p:spPr>
          <a:ln/>
        </p:spPr>
      </p:sp>
      <p:sp>
        <p:nvSpPr>
          <p:cNvPr id="37890" name="Notes Placeholder 2">
            <a:extLst>
              <a:ext uri="{FF2B5EF4-FFF2-40B4-BE49-F238E27FC236}">
                <a16:creationId xmlns:a16="http://schemas.microsoft.com/office/drawing/2014/main" id="{AF4F766B-8335-8D6A-A359-D289381E5815}"/>
              </a:ext>
            </a:extLst>
          </p:cNvPr>
          <p:cNvSpPr>
            <a:spLocks noGrp="1" noChangeArrowheads="1"/>
          </p:cNvSpPr>
          <p:nvPr>
            <p:ph type="body" idx="1"/>
          </p:nvPr>
        </p:nvSpPr>
        <p:spPr>
          <a:noFill/>
        </p:spPr>
        <p:txBody>
          <a:bodyPr/>
          <a:lstStyle/>
          <a:p>
            <a:r>
              <a:rPr lang="en-US" altLang="en-US" b="1">
                <a:latin typeface="Times" pitchFamily="2" charset="0"/>
                <a:ea typeface="ＭＳ Ｐゴシック" panose="020B0600070205080204" pitchFamily="34" charset="-128"/>
              </a:rPr>
              <a:t>FIGURE 5.10  Evidence that a rise in presynaptic Ca</a:t>
            </a:r>
            <a:r>
              <a:rPr lang="en-US" altLang="en-US" b="1" baseline="30000">
                <a:latin typeface="Times" pitchFamily="2" charset="0"/>
                <a:ea typeface="ＭＳ Ｐゴシック" panose="020B0600070205080204" pitchFamily="34" charset="-128"/>
              </a:rPr>
              <a:t>2+</a:t>
            </a:r>
            <a:r>
              <a:rPr lang="en-US" altLang="en-US" b="1">
                <a:latin typeface="Times" pitchFamily="2" charset="0"/>
                <a:ea typeface="ＭＳ Ｐゴシック" panose="020B0600070205080204" pitchFamily="34" charset="-128"/>
              </a:rPr>
              <a:t> concentration triggers transmitter release from presynaptic terminals.</a:t>
            </a:r>
            <a:r>
              <a:rPr lang="en-US" altLang="en-US">
                <a:latin typeface="Times" pitchFamily="2" charset="0"/>
                <a:ea typeface="ＭＳ Ｐゴシック" panose="020B0600070205080204" pitchFamily="34" charset="-128"/>
              </a:rPr>
              <a:t> (A) Fluorescence microscopy measurements of presynaptic Ca</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concentration at the squid giant synapse (see Figure 5.9A). A train of presynaptic action potentials causes a rise in Ca</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concentration, as revealed by a dye (called fura-2) that fluoresces more strongly when the Ca</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concentration increases (colors). (B) Microinjection of Ca</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into a squid giant presynaptic terminal triggers transmitter release, measured as a depolarization of the postsynaptic membrane potential. (C) Microinjection of BAPTA, a Ca</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chelator, into a squid giant presynaptic terminal prevents transmitter release. (A from Smith et al., 1993; B after Miledi, 1973; C after Adler et al., 1991.)</a:t>
            </a:r>
          </a:p>
        </p:txBody>
      </p:sp>
      <p:sp>
        <p:nvSpPr>
          <p:cNvPr id="37891" name="Slide Number Placeholder 3">
            <a:extLst>
              <a:ext uri="{FF2B5EF4-FFF2-40B4-BE49-F238E27FC236}">
                <a16:creationId xmlns:a16="http://schemas.microsoft.com/office/drawing/2014/main" id="{C747DFA1-F30C-F7A3-CA5E-51A817F221B2}"/>
              </a:ext>
            </a:extLst>
          </p:cNvPr>
          <p:cNvSpPr>
            <a:spLocks noGrp="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E6304E9-07CD-CD45-97C6-1BF3D4019E87}" type="slidenum">
              <a:rPr lang="en-US" altLang="en-US" sz="1200">
                <a:latin typeface="Times" pitchFamily="2" charset="0"/>
              </a:rPr>
              <a:pPr/>
              <a:t>13</a:t>
            </a:fld>
            <a:endParaRPr lang="en-US" altLang="en-US" sz="1200">
              <a:latin typeface="Times" pitchFamily="2"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a:extLst>
              <a:ext uri="{FF2B5EF4-FFF2-40B4-BE49-F238E27FC236}">
                <a16:creationId xmlns:a16="http://schemas.microsoft.com/office/drawing/2014/main" id="{D230E4D5-8BFE-9426-AED4-2410369BADE6}"/>
              </a:ext>
            </a:extLst>
          </p:cNvPr>
          <p:cNvSpPr>
            <a:spLocks noGrp="1" noRot="1" noChangeAspect="1" noChangeArrowheads="1" noTextEdit="1"/>
          </p:cNvSpPr>
          <p:nvPr>
            <p:ph type="sldImg"/>
          </p:nvPr>
        </p:nvSpPr>
        <p:spPr>
          <a:ln/>
        </p:spPr>
      </p:sp>
      <p:sp>
        <p:nvSpPr>
          <p:cNvPr id="39938" name="Notes Placeholder 2">
            <a:extLst>
              <a:ext uri="{FF2B5EF4-FFF2-40B4-BE49-F238E27FC236}">
                <a16:creationId xmlns:a16="http://schemas.microsoft.com/office/drawing/2014/main" id="{44E6BF76-831E-637C-F1CA-C6AEFC7100B0}"/>
              </a:ext>
            </a:extLst>
          </p:cNvPr>
          <p:cNvSpPr>
            <a:spLocks noGrp="1" noChangeArrowheads="1"/>
          </p:cNvSpPr>
          <p:nvPr>
            <p:ph type="body" idx="1"/>
          </p:nvPr>
        </p:nvSpPr>
        <p:spPr>
          <a:noFill/>
        </p:spPr>
        <p:txBody>
          <a:bodyPr/>
          <a:lstStyle/>
          <a:p>
            <a:r>
              <a:rPr lang="en-US" altLang="en-US" b="1">
                <a:latin typeface="Times" pitchFamily="2" charset="0"/>
                <a:ea typeface="ＭＳ Ｐゴシック" panose="020B0600070205080204" pitchFamily="34" charset="-128"/>
              </a:rPr>
              <a:t>FIGURE 5.11  Presynaptic proteins and their roles in synaptic vesicle cycling.</a:t>
            </a:r>
            <a:r>
              <a:rPr lang="en-US" altLang="en-US">
                <a:latin typeface="Times" pitchFamily="2" charset="0"/>
                <a:ea typeface="ＭＳ Ｐゴシック" panose="020B0600070205080204" pitchFamily="34" charset="-128"/>
              </a:rPr>
              <a:t> (A) Model of the molecular organization of a synaptic vesicle. The cytoplasmic surface of the vesicle membrane is densely covered by proteins, only 70% of which are shown here. (B) The vesicle trafficking cycle shown in Figure 5.8E is now known to be mediated by numerous presynaptic proteins, including some of those shown in (A), with different proteins participating in different reactions. (A from Takamori et al., 2006.)</a:t>
            </a:r>
          </a:p>
        </p:txBody>
      </p:sp>
      <p:sp>
        <p:nvSpPr>
          <p:cNvPr id="39939" name="Slide Number Placeholder 3">
            <a:extLst>
              <a:ext uri="{FF2B5EF4-FFF2-40B4-BE49-F238E27FC236}">
                <a16:creationId xmlns:a16="http://schemas.microsoft.com/office/drawing/2014/main" id="{3B3D5FB7-F9A8-7026-B7AD-F5EC8536BDE4}"/>
              </a:ext>
            </a:extLst>
          </p:cNvPr>
          <p:cNvSpPr>
            <a:spLocks noGrp="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DD0D864-061A-CF42-9D15-90D29352DF38}" type="slidenum">
              <a:rPr lang="en-US" altLang="en-US" sz="1200">
                <a:latin typeface="Times" pitchFamily="2" charset="0"/>
              </a:rPr>
              <a:pPr/>
              <a:t>14</a:t>
            </a:fld>
            <a:endParaRPr lang="en-US" altLang="en-US" sz="1200">
              <a:latin typeface="Times" pitchFamily="2"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a:extLst>
              <a:ext uri="{FF2B5EF4-FFF2-40B4-BE49-F238E27FC236}">
                <a16:creationId xmlns:a16="http://schemas.microsoft.com/office/drawing/2014/main" id="{B3DBA17E-CC32-B12F-8590-997409D22664}"/>
              </a:ext>
            </a:extLst>
          </p:cNvPr>
          <p:cNvSpPr>
            <a:spLocks noGrp="1" noRot="1" noChangeAspect="1" noChangeArrowheads="1" noTextEdit="1"/>
          </p:cNvSpPr>
          <p:nvPr>
            <p:ph type="sldImg"/>
          </p:nvPr>
        </p:nvSpPr>
        <p:spPr>
          <a:ln/>
        </p:spPr>
      </p:sp>
      <p:sp>
        <p:nvSpPr>
          <p:cNvPr id="41986" name="Notes Placeholder 2">
            <a:extLst>
              <a:ext uri="{FF2B5EF4-FFF2-40B4-BE49-F238E27FC236}">
                <a16:creationId xmlns:a16="http://schemas.microsoft.com/office/drawing/2014/main" id="{FC66E867-2AA4-D395-B146-76824B4EA872}"/>
              </a:ext>
            </a:extLst>
          </p:cNvPr>
          <p:cNvSpPr>
            <a:spLocks noGrp="1" noChangeArrowheads="1"/>
          </p:cNvSpPr>
          <p:nvPr>
            <p:ph type="body" idx="1"/>
          </p:nvPr>
        </p:nvSpPr>
        <p:spPr>
          <a:noFill/>
        </p:spPr>
        <p:txBody>
          <a:bodyPr/>
          <a:lstStyle/>
          <a:p>
            <a:r>
              <a:rPr lang="en-US" altLang="en-US" b="1">
                <a:latin typeface="Times" pitchFamily="2" charset="0"/>
                <a:ea typeface="ＭＳ Ｐゴシック" panose="020B0600070205080204" pitchFamily="34" charset="-128"/>
              </a:rPr>
              <a:t>FIGURE 5.12  Molecular mechanisms of exocytosis during neuro-transmitter release.</a:t>
            </a:r>
            <a:r>
              <a:rPr lang="en-US" altLang="en-US">
                <a:latin typeface="Times" pitchFamily="2" charset="0"/>
                <a:ea typeface="ＭＳ Ｐゴシック" panose="020B0600070205080204" pitchFamily="34" charset="-128"/>
              </a:rPr>
              <a:t> (A) Structure of the SNARE complex. The vesicular SNARE, synaptobrevin (blue), forms a helical complex with the plasma membrane SNAREs syntaxin (red) and SNAP-25 (green). Also shown is the structure of synaptotagmin, a vesicular Ca</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-binding protein, with bound Ca</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indicated by spheres. (B) A model for Ca</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-triggered vesicle fusion. During docking of the synaptic vesicle, SNARE proteins on the vesicle and plasma membranes form a complex (as in A) that brings together the two membranes. Synaptotagmin binds to this SNARE complex. Subsequent binding of Ca</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to synaptotagmin causes the cytoplasmic region of this protein to insert into the plasma membrane to produce the membrane curvature that catalyzes membrane fusion. (A from Sutton et al., 1998, and Madej et al., 2014; B after Zhou et al., 2015.)</a:t>
            </a:r>
          </a:p>
          <a:p>
            <a:endParaRPr lang="en-US" altLang="en-US">
              <a:latin typeface="Times" pitchFamily="2" charset="0"/>
              <a:ea typeface="ＭＳ Ｐゴシック" panose="020B0600070205080204" pitchFamily="34" charset="-128"/>
            </a:endParaRPr>
          </a:p>
        </p:txBody>
      </p:sp>
      <p:sp>
        <p:nvSpPr>
          <p:cNvPr id="41987" name="Slide Number Placeholder 3">
            <a:extLst>
              <a:ext uri="{FF2B5EF4-FFF2-40B4-BE49-F238E27FC236}">
                <a16:creationId xmlns:a16="http://schemas.microsoft.com/office/drawing/2014/main" id="{3D335F7D-997D-6E81-7AA7-3F0B3D8FE217}"/>
              </a:ext>
            </a:extLst>
          </p:cNvPr>
          <p:cNvSpPr>
            <a:spLocks noGrp="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A2E547D-F1C4-4F43-8905-143F09B4D2AB}" type="slidenum">
              <a:rPr lang="en-US" altLang="en-US" sz="1200">
                <a:latin typeface="Times" pitchFamily="2" charset="0"/>
              </a:rPr>
              <a:pPr/>
              <a:t>15</a:t>
            </a:fld>
            <a:endParaRPr lang="en-US" altLang="en-US" sz="1200">
              <a:latin typeface="Times" pitchFamily="2"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a:extLst>
              <a:ext uri="{FF2B5EF4-FFF2-40B4-BE49-F238E27FC236}">
                <a16:creationId xmlns:a16="http://schemas.microsoft.com/office/drawing/2014/main" id="{80A7E65F-5311-5EB6-189F-5D16349BB25B}"/>
              </a:ext>
            </a:extLst>
          </p:cNvPr>
          <p:cNvSpPr>
            <a:spLocks noGrp="1" noRot="1" noChangeAspect="1" noChangeArrowheads="1" noTextEdit="1"/>
          </p:cNvSpPr>
          <p:nvPr>
            <p:ph type="sldImg"/>
          </p:nvPr>
        </p:nvSpPr>
        <p:spPr>
          <a:ln/>
        </p:spPr>
      </p:sp>
      <p:sp>
        <p:nvSpPr>
          <p:cNvPr id="44034" name="Notes Placeholder 2">
            <a:extLst>
              <a:ext uri="{FF2B5EF4-FFF2-40B4-BE49-F238E27FC236}">
                <a16:creationId xmlns:a16="http://schemas.microsoft.com/office/drawing/2014/main" id="{0E789B94-E64D-5CEA-51F6-DD3ACADBF8C3}"/>
              </a:ext>
            </a:extLst>
          </p:cNvPr>
          <p:cNvSpPr>
            <a:spLocks noGrp="1" noChangeArrowheads="1"/>
          </p:cNvSpPr>
          <p:nvPr>
            <p:ph type="body" idx="1"/>
          </p:nvPr>
        </p:nvSpPr>
        <p:spPr>
          <a:noFill/>
        </p:spPr>
        <p:txBody>
          <a:bodyPr/>
          <a:lstStyle/>
          <a:p>
            <a:r>
              <a:rPr lang="en-US" altLang="en-US" b="1">
                <a:latin typeface="Times" pitchFamily="2" charset="0"/>
                <a:ea typeface="ＭＳ Ｐゴシック" panose="020B0600070205080204" pitchFamily="34" charset="-128"/>
              </a:rPr>
              <a:t>CLINICAL APPLICATIONS  Disorders That Affect the Presynaptic Terminal</a:t>
            </a:r>
            <a:endParaRPr lang="en-US" altLang="en-US">
              <a:latin typeface="Times" pitchFamily="2" charset="0"/>
              <a:ea typeface="ＭＳ Ｐゴシック" panose="020B0600070205080204" pitchFamily="34" charset="-128"/>
            </a:endParaRPr>
          </a:p>
          <a:p>
            <a:r>
              <a:rPr lang="en-US" altLang="en-US">
                <a:latin typeface="Times" pitchFamily="2" charset="0"/>
                <a:ea typeface="ＭＳ Ｐゴシック" panose="020B0600070205080204" pitchFamily="34" charset="-128"/>
              </a:rPr>
              <a:t>(A) Presynaptic targets of several neurological pathologies. (B) Cleavage of SNARE proteins by clostridial toxins. Indicated are the sites of proteolysis by tetanus toxin (TeTX) and various types of botulinum toxin (BoTX). (From Sutton et al., 1998.)</a:t>
            </a:r>
          </a:p>
          <a:p>
            <a:r>
              <a:rPr lang="en-US" altLang="en-US">
                <a:latin typeface="Times" pitchFamily="2" charset="0"/>
                <a:ea typeface="ＭＳ Ｐゴシック" panose="020B0600070205080204" pitchFamily="34" charset="-128"/>
              </a:rPr>
              <a:t> </a:t>
            </a:r>
          </a:p>
          <a:p>
            <a:r>
              <a:rPr lang="en-US" altLang="en-US">
                <a:latin typeface="Times" pitchFamily="2" charset="0"/>
                <a:ea typeface="ＭＳ Ｐゴシック" panose="020B0600070205080204" pitchFamily="34" charset="-128"/>
              </a:rPr>
              <a:t> </a:t>
            </a:r>
          </a:p>
          <a:p>
            <a:endParaRPr lang="en-US" altLang="en-US">
              <a:latin typeface="Times" pitchFamily="2" charset="0"/>
              <a:ea typeface="ＭＳ Ｐゴシック" panose="020B0600070205080204" pitchFamily="34" charset="-128"/>
            </a:endParaRPr>
          </a:p>
        </p:txBody>
      </p:sp>
      <p:sp>
        <p:nvSpPr>
          <p:cNvPr id="44035" name="Slide Number Placeholder 3">
            <a:extLst>
              <a:ext uri="{FF2B5EF4-FFF2-40B4-BE49-F238E27FC236}">
                <a16:creationId xmlns:a16="http://schemas.microsoft.com/office/drawing/2014/main" id="{E9ABDA89-961D-28B8-D7A1-D827BA789EB3}"/>
              </a:ext>
            </a:extLst>
          </p:cNvPr>
          <p:cNvSpPr>
            <a:spLocks noGrp="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0F373FB1-852B-704E-A71C-F52044E68639}" type="slidenum">
              <a:rPr lang="en-US" altLang="en-US" sz="1200">
                <a:latin typeface="Times" pitchFamily="2" charset="0"/>
              </a:rPr>
              <a:pPr/>
              <a:t>16</a:t>
            </a:fld>
            <a:endParaRPr lang="en-US" altLang="en-US" sz="1200">
              <a:latin typeface="Times" pitchFamily="2"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a:extLst>
              <a:ext uri="{FF2B5EF4-FFF2-40B4-BE49-F238E27FC236}">
                <a16:creationId xmlns:a16="http://schemas.microsoft.com/office/drawing/2014/main" id="{694B2638-4A1E-D3FB-8F9E-1F4524208DEC}"/>
              </a:ext>
            </a:extLst>
          </p:cNvPr>
          <p:cNvSpPr>
            <a:spLocks noGrp="1" noRot="1" noChangeAspect="1" noChangeArrowheads="1" noTextEdit="1"/>
          </p:cNvSpPr>
          <p:nvPr>
            <p:ph type="sldImg"/>
          </p:nvPr>
        </p:nvSpPr>
        <p:spPr>
          <a:ln/>
        </p:spPr>
      </p:sp>
      <p:sp>
        <p:nvSpPr>
          <p:cNvPr id="46082" name="Notes Placeholder 2">
            <a:extLst>
              <a:ext uri="{FF2B5EF4-FFF2-40B4-BE49-F238E27FC236}">
                <a16:creationId xmlns:a16="http://schemas.microsoft.com/office/drawing/2014/main" id="{782C7437-1E31-6208-6E1E-91D175D5BE26}"/>
              </a:ext>
            </a:extLst>
          </p:cNvPr>
          <p:cNvSpPr>
            <a:spLocks noGrp="1" noChangeArrowheads="1"/>
          </p:cNvSpPr>
          <p:nvPr>
            <p:ph type="body" idx="1"/>
          </p:nvPr>
        </p:nvSpPr>
        <p:spPr>
          <a:noFill/>
        </p:spPr>
        <p:txBody>
          <a:bodyPr/>
          <a:lstStyle/>
          <a:p>
            <a:r>
              <a:rPr lang="en-US" altLang="en-US" b="1">
                <a:latin typeface="Times" pitchFamily="2" charset="0"/>
                <a:ea typeface="ＭＳ Ｐゴシック" panose="020B0600070205080204" pitchFamily="34" charset="-128"/>
              </a:rPr>
              <a:t>FIGURE 5.13  Molecular mechanisms of endocytosis following neurotransmitter release.</a:t>
            </a:r>
            <a:r>
              <a:rPr lang="en-US" altLang="en-US">
                <a:latin typeface="Times" pitchFamily="2" charset="0"/>
                <a:ea typeface="ＭＳ Ｐゴシック" panose="020B0600070205080204" pitchFamily="34" charset="-128"/>
              </a:rPr>
              <a:t> (A) Individual clathrin triskelia assemble together to form membrane coats involved in membrane budding during endocytosis. (B) Dynamin forms ringlike coils around the lipid stalks of budding membranes; these rings disconnect vesicle membrane from plasma membrane during endocytosis. (C) A model for membrane budding during endocytosis. Following addition of synaptic vesicle membrane during exocytosis, clathrin triskelia attach to the vesicular membrane. Adaptor proteins, such as AP-2 and AP-180, aid their attachment. Polymerization of clathrin causes the membrane to curve and constrict, allowing dynamin to pinch off the coated vesicle. Subsequent uncoating of the vesicle, by Hsc70 and auxilin, yields a recycled synaptic vesicle. (A from Fotin et al., 2004; B from Ruebold et al., 2015; C after Shupliakov and Brodin, 2010.)</a:t>
            </a:r>
          </a:p>
        </p:txBody>
      </p:sp>
      <p:sp>
        <p:nvSpPr>
          <p:cNvPr id="46083" name="Slide Number Placeholder 3">
            <a:extLst>
              <a:ext uri="{FF2B5EF4-FFF2-40B4-BE49-F238E27FC236}">
                <a16:creationId xmlns:a16="http://schemas.microsoft.com/office/drawing/2014/main" id="{59130C4F-0FB1-974A-6085-DC3327A8E729}"/>
              </a:ext>
            </a:extLst>
          </p:cNvPr>
          <p:cNvSpPr>
            <a:spLocks noGrp="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DBB52A4-EEAB-9D4F-8089-94B47E1CF264}" type="slidenum">
              <a:rPr lang="en-US" altLang="en-US" sz="1200">
                <a:latin typeface="Times" pitchFamily="2" charset="0"/>
              </a:rPr>
              <a:pPr/>
              <a:t>17</a:t>
            </a:fld>
            <a:endParaRPr lang="en-US" altLang="en-US" sz="1200">
              <a:latin typeface="Times" pitchFamily="2"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a:extLst>
              <a:ext uri="{FF2B5EF4-FFF2-40B4-BE49-F238E27FC236}">
                <a16:creationId xmlns:a16="http://schemas.microsoft.com/office/drawing/2014/main" id="{3CEFCE20-9B80-D669-3DF0-62CE5B3BF7AA}"/>
              </a:ext>
            </a:extLst>
          </p:cNvPr>
          <p:cNvSpPr>
            <a:spLocks noGrp="1" noRot="1" noChangeAspect="1" noChangeArrowheads="1" noTextEdit="1"/>
          </p:cNvSpPr>
          <p:nvPr>
            <p:ph type="sldImg"/>
          </p:nvPr>
        </p:nvSpPr>
        <p:spPr>
          <a:ln/>
        </p:spPr>
      </p:sp>
      <p:sp>
        <p:nvSpPr>
          <p:cNvPr id="48130" name="Notes Placeholder 2">
            <a:extLst>
              <a:ext uri="{FF2B5EF4-FFF2-40B4-BE49-F238E27FC236}">
                <a16:creationId xmlns:a16="http://schemas.microsoft.com/office/drawing/2014/main" id="{D6284FD2-5B6A-B522-3580-53FD15219506}"/>
              </a:ext>
            </a:extLst>
          </p:cNvPr>
          <p:cNvSpPr>
            <a:spLocks noGrp="1" noChangeArrowheads="1"/>
          </p:cNvSpPr>
          <p:nvPr>
            <p:ph type="body" idx="1"/>
          </p:nvPr>
        </p:nvSpPr>
        <p:spPr>
          <a:noFill/>
        </p:spPr>
        <p:txBody>
          <a:bodyPr/>
          <a:lstStyle/>
          <a:p>
            <a:r>
              <a:rPr lang="en-US" altLang="en-US" b="1">
                <a:latin typeface="Times" pitchFamily="2" charset="0"/>
                <a:ea typeface="ＭＳ Ｐゴシック" panose="020B0600070205080204" pitchFamily="34" charset="-128"/>
              </a:rPr>
              <a:t>FIGURE 5.14  Two different types of neurotransmitter receptors. </a:t>
            </a:r>
            <a:r>
              <a:rPr lang="en-US" altLang="en-US">
                <a:latin typeface="Times" pitchFamily="2" charset="0"/>
                <a:ea typeface="ＭＳ Ｐゴシック" panose="020B0600070205080204" pitchFamily="34" charset="-128"/>
              </a:rPr>
              <a:t>(A) Ligand-gated ion channels combine receptor and channel functions in a single protein complex. (B) Metabotropic receptors usually activate G-proteins, which modulate ion channels directly or indirectly through intracellular effector enzymes and second messengers.</a:t>
            </a:r>
          </a:p>
        </p:txBody>
      </p:sp>
      <p:sp>
        <p:nvSpPr>
          <p:cNvPr id="48131" name="Slide Number Placeholder 3">
            <a:extLst>
              <a:ext uri="{FF2B5EF4-FFF2-40B4-BE49-F238E27FC236}">
                <a16:creationId xmlns:a16="http://schemas.microsoft.com/office/drawing/2014/main" id="{5D49B0AB-1A22-9293-81D6-4AC67388547C}"/>
              </a:ext>
            </a:extLst>
          </p:cNvPr>
          <p:cNvSpPr>
            <a:spLocks noGrp="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4812EDE-EFEE-CC49-B0B6-03CF1C305234}" type="slidenum">
              <a:rPr lang="en-US" altLang="en-US" sz="1200">
                <a:latin typeface="Times" pitchFamily="2" charset="0"/>
              </a:rPr>
              <a:pPr/>
              <a:t>18</a:t>
            </a:fld>
            <a:endParaRPr lang="en-US" altLang="en-US" sz="1200">
              <a:latin typeface="Times" pitchFamily="2"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a:extLst>
              <a:ext uri="{FF2B5EF4-FFF2-40B4-BE49-F238E27FC236}">
                <a16:creationId xmlns:a16="http://schemas.microsoft.com/office/drawing/2014/main" id="{F197C439-95E8-ADF9-E95B-C7E794FCAE20}"/>
              </a:ext>
            </a:extLst>
          </p:cNvPr>
          <p:cNvSpPr>
            <a:spLocks noGrp="1" noRot="1" noChangeAspect="1" noChangeArrowheads="1" noTextEdit="1"/>
          </p:cNvSpPr>
          <p:nvPr>
            <p:ph type="sldImg"/>
          </p:nvPr>
        </p:nvSpPr>
        <p:spPr>
          <a:ln/>
        </p:spPr>
      </p:sp>
      <p:sp>
        <p:nvSpPr>
          <p:cNvPr id="50178" name="Notes Placeholder 2">
            <a:extLst>
              <a:ext uri="{FF2B5EF4-FFF2-40B4-BE49-F238E27FC236}">
                <a16:creationId xmlns:a16="http://schemas.microsoft.com/office/drawing/2014/main" id="{62F318AD-48A3-4023-E162-2BBD62ADD243}"/>
              </a:ext>
            </a:extLst>
          </p:cNvPr>
          <p:cNvSpPr>
            <a:spLocks noGrp="1" noChangeArrowheads="1"/>
          </p:cNvSpPr>
          <p:nvPr>
            <p:ph type="body" idx="1"/>
          </p:nvPr>
        </p:nvSpPr>
        <p:spPr>
          <a:noFill/>
        </p:spPr>
        <p:txBody>
          <a:bodyPr/>
          <a:lstStyle/>
          <a:p>
            <a:r>
              <a:rPr lang="en-US" altLang="en-US" b="1">
                <a:latin typeface="Times" pitchFamily="2" charset="0"/>
                <a:ea typeface="ＭＳ Ｐゴシック" panose="020B0600070205080204" pitchFamily="34" charset="-128"/>
              </a:rPr>
              <a:t>FIGURE 5.15  Activation of ACh receptors at neuromuscular synapses.</a:t>
            </a:r>
            <a:r>
              <a:rPr lang="en-US" altLang="en-US">
                <a:latin typeface="Times" pitchFamily="2" charset="0"/>
                <a:ea typeface="ＭＳ Ｐゴシック" panose="020B0600070205080204" pitchFamily="34" charset="-128"/>
              </a:rPr>
              <a:t> (A) Patch clamp measurement of single ACh receptor currents from a patch of membrane removed from the postsynaptic muscle cell. When ACh is applied to the extracellular surface of the membrane, the repeated brief opening of a single channel can be observed as downward deflections corresponding to inward current (i.e., positive ions flowing into the cell). (B) Synchronized opening of many ACh-activated channels at a synapse being voltage clamped. (1) If a single channel is examined during the release of ACh from the presynaptic terminal, the channel can be seen to open transiently. (2) If several channels are examined together, ACh release opens the channels almost synchronously. (3) The opening of a very large number of postsynaptic channels produces a macroscopic EPC. (C) In a normal muscle cell (i.e., not being voltage clamped), the inward EPC depolarizes the postsynaptic muscle cell, giving rise to an EPP. Typically, this depolarization generates an action potential (not shown; see Figure 5.5B).</a:t>
            </a:r>
          </a:p>
        </p:txBody>
      </p:sp>
      <p:sp>
        <p:nvSpPr>
          <p:cNvPr id="50179" name="Slide Number Placeholder 3">
            <a:extLst>
              <a:ext uri="{FF2B5EF4-FFF2-40B4-BE49-F238E27FC236}">
                <a16:creationId xmlns:a16="http://schemas.microsoft.com/office/drawing/2014/main" id="{0F4ED3CC-8C56-AABA-BE61-7670483AF185}"/>
              </a:ext>
            </a:extLst>
          </p:cNvPr>
          <p:cNvSpPr>
            <a:spLocks noGrp="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4CC475E-07B3-0144-8EB0-63D24F404066}" type="slidenum">
              <a:rPr lang="en-US" altLang="en-US" sz="1200">
                <a:latin typeface="Times" pitchFamily="2" charset="0"/>
              </a:rPr>
              <a:pPr/>
              <a:t>19</a:t>
            </a:fld>
            <a:endParaRPr lang="en-US" altLang="en-US" sz="1200">
              <a:latin typeface="Times" pitchFamily="2"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a:extLst>
              <a:ext uri="{FF2B5EF4-FFF2-40B4-BE49-F238E27FC236}">
                <a16:creationId xmlns:a16="http://schemas.microsoft.com/office/drawing/2014/main" id="{0FFB51A2-4715-9090-888B-F64CE9B5B619}"/>
              </a:ext>
            </a:extLst>
          </p:cNvPr>
          <p:cNvSpPr>
            <a:spLocks noGrp="1" noRot="1" noChangeAspect="1" noChangeArrowheads="1" noTextEdit="1"/>
          </p:cNvSpPr>
          <p:nvPr>
            <p:ph type="sldImg"/>
          </p:nvPr>
        </p:nvSpPr>
        <p:spPr>
          <a:ln/>
        </p:spPr>
      </p:sp>
      <p:sp>
        <p:nvSpPr>
          <p:cNvPr id="52226" name="Notes Placeholder 2">
            <a:extLst>
              <a:ext uri="{FF2B5EF4-FFF2-40B4-BE49-F238E27FC236}">
                <a16:creationId xmlns:a16="http://schemas.microsoft.com/office/drawing/2014/main" id="{5DA31786-FB06-A0B7-C301-F9FD4DB67466}"/>
              </a:ext>
            </a:extLst>
          </p:cNvPr>
          <p:cNvSpPr>
            <a:spLocks noGrp="1" noChangeArrowheads="1"/>
          </p:cNvSpPr>
          <p:nvPr>
            <p:ph type="body" idx="1"/>
          </p:nvPr>
        </p:nvSpPr>
        <p:spPr>
          <a:noFill/>
        </p:spPr>
        <p:txBody>
          <a:bodyPr/>
          <a:lstStyle/>
          <a:p>
            <a:r>
              <a:rPr lang="en-US" altLang="en-US" b="1">
                <a:latin typeface="Times" pitchFamily="2" charset="0"/>
                <a:ea typeface="ＭＳ Ｐゴシック" panose="020B0600070205080204" pitchFamily="34" charset="-128"/>
              </a:rPr>
              <a:t>FIGURE 5.16  Influence of the postsynaptic membrane potential on end plate currents.</a:t>
            </a:r>
            <a:r>
              <a:rPr lang="en-US" altLang="en-US">
                <a:latin typeface="Times" pitchFamily="2" charset="0"/>
                <a:ea typeface="ＭＳ Ｐゴシック" panose="020B0600070205080204" pitchFamily="34" charset="-128"/>
              </a:rPr>
              <a:t> (A) A postsynaptic muscle fiber is voltage clamped using two electrodes, while the presynaptic neuron is electrically stimulated to cause the release of ACh from presynaptic terminals. This experimental arrangement allows the recording of EPCs produced by ACh. (B) Amplitude and time course of EPCs generated by stimulating the presynaptic motor neuron while the postsynaptic cell is voltage clamped at four different membrane potentials. (C) The relationship between the peak amplitude of EPCs and postsynaptic membrane potential is nearly linear, with a reversal potential (the voltage at which the direction of the current changes from inward to outward) close to 0 mV. Also indicated on this graph are the equilibrium potentials of Na</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K</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and Cl</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ions. (D) The identity of the ions permeating postsynaptic receptors is revealed by the reversal potential (</a:t>
            </a:r>
            <a:r>
              <a:rPr lang="en-US" altLang="en-US" i="1">
                <a:latin typeface="Times" pitchFamily="2" charset="0"/>
                <a:ea typeface="ＭＳ Ｐゴシック" panose="020B0600070205080204" pitchFamily="34" charset="-128"/>
              </a:rPr>
              <a:t>E</a:t>
            </a:r>
            <a:r>
              <a:rPr lang="en-US" altLang="en-US" baseline="-25000">
                <a:latin typeface="Times" pitchFamily="2" charset="0"/>
                <a:ea typeface="ＭＳ Ｐゴシック" panose="020B0600070205080204" pitchFamily="34" charset="-128"/>
              </a:rPr>
              <a:t>rev</a:t>
            </a:r>
            <a:r>
              <a:rPr lang="en-US" altLang="en-US">
                <a:latin typeface="Times" pitchFamily="2" charset="0"/>
                <a:ea typeface="ＭＳ Ｐゴシック" panose="020B0600070205080204" pitchFamily="34" charset="-128"/>
              </a:rPr>
              <a:t>). Activation of postsynaptic channels permeable only to K</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(yellow) results in currents reversing at </a:t>
            </a:r>
            <a:r>
              <a:rPr lang="en-US" altLang="en-US" i="1">
                <a:latin typeface="Times" pitchFamily="2" charset="0"/>
                <a:ea typeface="ＭＳ Ｐゴシック" panose="020B0600070205080204" pitchFamily="34" charset="-128"/>
              </a:rPr>
              <a:t>E</a:t>
            </a:r>
            <a:r>
              <a:rPr lang="en-US" altLang="en-US" baseline="-25000">
                <a:latin typeface="Times" pitchFamily="2" charset="0"/>
                <a:ea typeface="ＭＳ Ｐゴシック" panose="020B0600070205080204" pitchFamily="34" charset="-128"/>
              </a:rPr>
              <a:t>K</a:t>
            </a:r>
            <a:r>
              <a:rPr lang="en-US" altLang="en-US">
                <a:latin typeface="Times" pitchFamily="2" charset="0"/>
                <a:ea typeface="ＭＳ Ｐゴシック" panose="020B0600070205080204" pitchFamily="34" charset="-128"/>
              </a:rPr>
              <a:t>, near –100 mV, while activation of postsynaptic Na</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channels results in currents reversing at </a:t>
            </a:r>
            <a:r>
              <a:rPr lang="en-US" altLang="en-US" i="1">
                <a:latin typeface="Times" pitchFamily="2" charset="0"/>
                <a:ea typeface="ＭＳ Ｐゴシック" panose="020B0600070205080204" pitchFamily="34" charset="-128"/>
              </a:rPr>
              <a:t>E</a:t>
            </a:r>
            <a:r>
              <a:rPr lang="en-US" altLang="en-US" baseline="-25000">
                <a:latin typeface="Times" pitchFamily="2" charset="0"/>
                <a:ea typeface="ＭＳ Ｐゴシック" panose="020B0600070205080204" pitchFamily="34" charset="-128"/>
              </a:rPr>
              <a:t>Na</a:t>
            </a:r>
            <a:r>
              <a:rPr lang="en-US" altLang="en-US">
                <a:latin typeface="Times" pitchFamily="2" charset="0"/>
                <a:ea typeface="ＭＳ Ｐゴシック" panose="020B0600070205080204" pitchFamily="34" charset="-128"/>
              </a:rPr>
              <a:t>, near +70 mV (red). Cl</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-selective currents reverse at</a:t>
            </a:r>
            <a:r>
              <a:rPr lang="en-US" altLang="en-US" i="1">
                <a:latin typeface="Times" pitchFamily="2" charset="0"/>
                <a:ea typeface="ＭＳ Ｐゴシック" panose="020B0600070205080204" pitchFamily="34" charset="-128"/>
              </a:rPr>
              <a:t> E</a:t>
            </a:r>
            <a:r>
              <a:rPr lang="en-US" altLang="en-US" baseline="-25000">
                <a:latin typeface="Times" pitchFamily="2" charset="0"/>
                <a:ea typeface="ＭＳ Ｐゴシック" panose="020B0600070205080204" pitchFamily="34" charset="-128"/>
              </a:rPr>
              <a:t>Cl</a:t>
            </a:r>
            <a:r>
              <a:rPr lang="en-US" altLang="en-US">
                <a:latin typeface="Times" pitchFamily="2" charset="0"/>
                <a:ea typeface="ＭＳ Ｐゴシック" panose="020B0600070205080204" pitchFamily="34" charset="-128"/>
              </a:rPr>
              <a:t>, near –50 mV (green). (A–C after Takeuchi and Takeuchi, 1960.)</a:t>
            </a:r>
          </a:p>
        </p:txBody>
      </p:sp>
      <p:sp>
        <p:nvSpPr>
          <p:cNvPr id="52227" name="Slide Number Placeholder 3">
            <a:extLst>
              <a:ext uri="{FF2B5EF4-FFF2-40B4-BE49-F238E27FC236}">
                <a16:creationId xmlns:a16="http://schemas.microsoft.com/office/drawing/2014/main" id="{24AC516B-0D52-142B-3583-B30464271A61}"/>
              </a:ext>
            </a:extLst>
          </p:cNvPr>
          <p:cNvSpPr>
            <a:spLocks noGrp="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40F8B04-7F54-764F-9B8D-9A4EE6C02E39}" type="slidenum">
              <a:rPr lang="en-US" altLang="en-US" sz="1200">
                <a:latin typeface="Times" pitchFamily="2" charset="0"/>
              </a:rPr>
              <a:pPr/>
              <a:t>20</a:t>
            </a:fld>
            <a:endParaRPr lang="en-US" altLang="en-US" sz="1200">
              <a:latin typeface="Times" pitchFamily="2"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a:extLst>
              <a:ext uri="{FF2B5EF4-FFF2-40B4-BE49-F238E27FC236}">
                <a16:creationId xmlns:a16="http://schemas.microsoft.com/office/drawing/2014/main" id="{5E85162A-FB4D-BF46-5BA2-568039FDFE1A}"/>
              </a:ext>
            </a:extLst>
          </p:cNvPr>
          <p:cNvSpPr>
            <a:spLocks noGrp="1" noRot="1" noChangeAspect="1" noChangeArrowheads="1" noTextEdit="1"/>
          </p:cNvSpPr>
          <p:nvPr>
            <p:ph type="sldImg"/>
          </p:nvPr>
        </p:nvSpPr>
        <p:spPr>
          <a:ln/>
        </p:spPr>
      </p:sp>
      <p:sp>
        <p:nvSpPr>
          <p:cNvPr id="54274" name="Notes Placeholder 2">
            <a:extLst>
              <a:ext uri="{FF2B5EF4-FFF2-40B4-BE49-F238E27FC236}">
                <a16:creationId xmlns:a16="http://schemas.microsoft.com/office/drawing/2014/main" id="{003F008A-F1C1-6C27-0C82-51B0D1A32D6E}"/>
              </a:ext>
            </a:extLst>
          </p:cNvPr>
          <p:cNvSpPr>
            <a:spLocks noGrp="1" noChangeArrowheads="1"/>
          </p:cNvSpPr>
          <p:nvPr>
            <p:ph type="body" idx="1"/>
          </p:nvPr>
        </p:nvSpPr>
        <p:spPr>
          <a:noFill/>
        </p:spPr>
        <p:txBody>
          <a:bodyPr/>
          <a:lstStyle/>
          <a:p>
            <a:r>
              <a:rPr lang="en-US" altLang="en-US" b="1">
                <a:latin typeface="Times" pitchFamily="2" charset="0"/>
                <a:ea typeface="ＭＳ Ｐゴシック" panose="020B0600070205080204" pitchFamily="34" charset="-128"/>
              </a:rPr>
              <a:t>FIGURE 5.17  Reversal potential of the end plate current changes when ion gradients change.</a:t>
            </a:r>
            <a:r>
              <a:rPr lang="en-US" altLang="en-US">
                <a:latin typeface="Times" pitchFamily="2" charset="0"/>
                <a:ea typeface="ＭＳ Ｐゴシック" panose="020B0600070205080204" pitchFamily="34" charset="-128"/>
              </a:rPr>
              <a:t> (A) Lowering the external Na</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concentration causes EPCs to reverse at more negative potentials. (B) Raising the external K</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concentration makes the reversal potential more positive. (After Takeuchi and Takeuchi, 1960.)</a:t>
            </a:r>
          </a:p>
        </p:txBody>
      </p:sp>
      <p:sp>
        <p:nvSpPr>
          <p:cNvPr id="54275" name="Slide Number Placeholder 3">
            <a:extLst>
              <a:ext uri="{FF2B5EF4-FFF2-40B4-BE49-F238E27FC236}">
                <a16:creationId xmlns:a16="http://schemas.microsoft.com/office/drawing/2014/main" id="{677BF030-2B4A-C519-7627-DA38B811327B}"/>
              </a:ext>
            </a:extLst>
          </p:cNvPr>
          <p:cNvSpPr>
            <a:spLocks noGrp="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5E9F456-8D5E-5745-8B34-D31ED5604D3D}" type="slidenum">
              <a:rPr lang="en-US" altLang="en-US" sz="1200">
                <a:latin typeface="Times" pitchFamily="2" charset="0"/>
              </a:rPr>
              <a:pPr/>
              <a:t>21</a:t>
            </a:fld>
            <a:endParaRPr lang="en-US" altLang="en-US" sz="1200">
              <a:latin typeface="Times" pitchFamily="2"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a:extLst>
              <a:ext uri="{FF2B5EF4-FFF2-40B4-BE49-F238E27FC236}">
                <a16:creationId xmlns:a16="http://schemas.microsoft.com/office/drawing/2014/main" id="{33133C72-9730-BB41-309A-25DA645EF3E8}"/>
              </a:ext>
            </a:extLst>
          </p:cNvPr>
          <p:cNvSpPr>
            <a:spLocks noGrp="1" noRot="1" noChangeAspect="1" noChangeArrowheads="1" noTextEdit="1"/>
          </p:cNvSpPr>
          <p:nvPr>
            <p:ph type="sldImg"/>
          </p:nvPr>
        </p:nvSpPr>
        <p:spPr>
          <a:ln/>
        </p:spPr>
      </p:sp>
      <p:sp>
        <p:nvSpPr>
          <p:cNvPr id="21506" name="Notes Placeholder 2">
            <a:extLst>
              <a:ext uri="{FF2B5EF4-FFF2-40B4-BE49-F238E27FC236}">
                <a16:creationId xmlns:a16="http://schemas.microsoft.com/office/drawing/2014/main" id="{22FA23CD-7B5A-48E2-45A1-34CC2ADEF2B8}"/>
              </a:ext>
            </a:extLst>
          </p:cNvPr>
          <p:cNvSpPr>
            <a:spLocks noGrp="1" noChangeArrowheads="1"/>
          </p:cNvSpPr>
          <p:nvPr>
            <p:ph type="body" idx="1"/>
          </p:nvPr>
        </p:nvSpPr>
        <p:spPr>
          <a:noFill/>
        </p:spPr>
        <p:txBody>
          <a:bodyPr/>
          <a:lstStyle/>
          <a:p>
            <a:r>
              <a:rPr lang="en-US" altLang="en-US" b="1">
                <a:latin typeface="Times" pitchFamily="2" charset="0"/>
                <a:ea typeface="ＭＳ Ｐゴシック" panose="020B0600070205080204" pitchFamily="34" charset="-128"/>
              </a:rPr>
              <a:t>FIGURE 5.2  Structure of electrical synapses. </a:t>
            </a:r>
            <a:r>
              <a:rPr lang="en-US" altLang="en-US">
                <a:latin typeface="Times" pitchFamily="2" charset="0"/>
                <a:ea typeface="ＭＳ Ｐゴシック" panose="020B0600070205080204" pitchFamily="34" charset="-128"/>
              </a:rPr>
              <a:t>(A) Electron micrograph of an electrical synapse (arrow) connecting two neurons within the inferior olive of a mammalian brain. (B) Higher-magnification electron micrograph of another electrical synapse, showing the gap junction structure characteristic of electrical synapses. (C) Gap junctions consist of connexons, hexameric complexes present in both the pre- and postsynaptic membranes. Channels assembled from connexons in these two membranes form pores that create electrical continuity between the two cells. (D) Crystallographic structure of connexons. Colors indicate individual connexins, integral membrane proteins that form the subunits of connexons. Side view shows the channels spanning the pre- and postsynaptic membranes; top view illustrates how six connexin subunits assemble in each membrane to form a channel with an exceptionally large pore. (A, B from Sotelo et al., 1974; D from Maeda et al., 2009.)</a:t>
            </a:r>
          </a:p>
        </p:txBody>
      </p:sp>
      <p:sp>
        <p:nvSpPr>
          <p:cNvPr id="21507" name="Slide Number Placeholder 3">
            <a:extLst>
              <a:ext uri="{FF2B5EF4-FFF2-40B4-BE49-F238E27FC236}">
                <a16:creationId xmlns:a16="http://schemas.microsoft.com/office/drawing/2014/main" id="{264BED9C-2746-9CF4-2925-85FE4FC617C9}"/>
              </a:ext>
            </a:extLst>
          </p:cNvPr>
          <p:cNvSpPr>
            <a:spLocks noGrp="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60A7BE6-732C-9C4B-ACCC-FA7048B45799}" type="slidenum">
              <a:rPr lang="en-US" altLang="en-US" sz="1200">
                <a:latin typeface="Times" pitchFamily="2" charset="0"/>
              </a:rPr>
              <a:pPr/>
              <a:t>3</a:t>
            </a:fld>
            <a:endParaRPr lang="en-US" altLang="en-US" sz="1200">
              <a:latin typeface="Times" pitchFamily="2"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a:extLst>
              <a:ext uri="{FF2B5EF4-FFF2-40B4-BE49-F238E27FC236}">
                <a16:creationId xmlns:a16="http://schemas.microsoft.com/office/drawing/2014/main" id="{988FBA57-DDC5-D720-4F5A-1F9717A35B2C}"/>
              </a:ext>
            </a:extLst>
          </p:cNvPr>
          <p:cNvSpPr>
            <a:spLocks noGrp="1" noRot="1" noChangeAspect="1" noChangeArrowheads="1" noTextEdit="1"/>
          </p:cNvSpPr>
          <p:nvPr>
            <p:ph type="sldImg"/>
          </p:nvPr>
        </p:nvSpPr>
        <p:spPr>
          <a:ln/>
        </p:spPr>
      </p:sp>
      <p:sp>
        <p:nvSpPr>
          <p:cNvPr id="56322" name="Notes Placeholder 2">
            <a:extLst>
              <a:ext uri="{FF2B5EF4-FFF2-40B4-BE49-F238E27FC236}">
                <a16:creationId xmlns:a16="http://schemas.microsoft.com/office/drawing/2014/main" id="{612EB8C4-BF5B-F22A-AC91-63AE7520550F}"/>
              </a:ext>
            </a:extLst>
          </p:cNvPr>
          <p:cNvSpPr>
            <a:spLocks noGrp="1" noChangeArrowheads="1"/>
          </p:cNvSpPr>
          <p:nvPr>
            <p:ph type="body" idx="1"/>
          </p:nvPr>
        </p:nvSpPr>
        <p:spPr>
          <a:noFill/>
        </p:spPr>
        <p:txBody>
          <a:bodyPr/>
          <a:lstStyle/>
          <a:p>
            <a:r>
              <a:rPr lang="en-US" altLang="en-US" b="1">
                <a:latin typeface="Times" pitchFamily="2" charset="0"/>
                <a:ea typeface="ＭＳ Ｐゴシック" panose="020B0600070205080204" pitchFamily="34" charset="-128"/>
              </a:rPr>
              <a:t>FIGURE 5.18  Na</a:t>
            </a:r>
            <a:r>
              <a:rPr lang="en-US" altLang="en-US" b="1" baseline="30000">
                <a:latin typeface="Times" pitchFamily="2" charset="0"/>
                <a:ea typeface="ＭＳ Ｐゴシック" panose="020B0600070205080204" pitchFamily="34" charset="-128"/>
              </a:rPr>
              <a:t>+</a:t>
            </a:r>
            <a:r>
              <a:rPr lang="en-US" altLang="en-US" b="1">
                <a:latin typeface="Times" pitchFamily="2" charset="0"/>
                <a:ea typeface="ＭＳ Ｐゴシック" panose="020B0600070205080204" pitchFamily="34" charset="-128"/>
              </a:rPr>
              <a:t> and K</a:t>
            </a:r>
            <a:r>
              <a:rPr lang="en-US" altLang="en-US" b="1" baseline="30000">
                <a:latin typeface="Times" pitchFamily="2" charset="0"/>
                <a:ea typeface="ＭＳ Ｐゴシック" panose="020B0600070205080204" pitchFamily="34" charset="-128"/>
              </a:rPr>
              <a:t>+</a:t>
            </a:r>
            <a:r>
              <a:rPr lang="en-US" altLang="en-US" b="1">
                <a:latin typeface="Times" pitchFamily="2" charset="0"/>
                <a:ea typeface="ＭＳ Ｐゴシック" panose="020B0600070205080204" pitchFamily="34" charset="-128"/>
              </a:rPr>
              <a:t> movements during EPCs and EPPs.</a:t>
            </a:r>
            <a:r>
              <a:rPr lang="en-US" altLang="en-US">
                <a:latin typeface="Times" pitchFamily="2" charset="0"/>
                <a:ea typeface="ＭＳ Ｐゴシック" panose="020B0600070205080204" pitchFamily="34" charset="-128"/>
              </a:rPr>
              <a:t> (A–D) Each of the postsynaptic potentials indicated at the left results in different relative fluxes of Na</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and K</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(net ion fluxes). These ion fluxes determine the amplitude and polarity of the EPCs, which in turn determine the EPPs. Note that at about 0 mV the Na</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flux is exactly balanced by an opposite K</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flux, resulting in no net current flow, and hence no change in the membrane potential. (E) EPCs are inward at potentials more negative than </a:t>
            </a:r>
            <a:r>
              <a:rPr lang="en-US" altLang="en-US" i="1">
                <a:latin typeface="Times" pitchFamily="2" charset="0"/>
                <a:ea typeface="ＭＳ Ｐゴシック" panose="020B0600070205080204" pitchFamily="34" charset="-128"/>
              </a:rPr>
              <a:t>E</a:t>
            </a:r>
            <a:r>
              <a:rPr lang="en-US" altLang="en-US" baseline="-25000">
                <a:latin typeface="Times" pitchFamily="2" charset="0"/>
                <a:ea typeface="ＭＳ Ｐゴシック" panose="020B0600070205080204" pitchFamily="34" charset="-128"/>
              </a:rPr>
              <a:t>rev</a:t>
            </a:r>
            <a:r>
              <a:rPr lang="en-US" altLang="en-US">
                <a:latin typeface="Times" pitchFamily="2" charset="0"/>
                <a:ea typeface="ＭＳ Ｐゴシック" panose="020B0600070205080204" pitchFamily="34" charset="-128"/>
              </a:rPr>
              <a:t> and outward at potentials more positive than </a:t>
            </a:r>
            <a:r>
              <a:rPr lang="en-US" altLang="en-US" i="1">
                <a:latin typeface="Times" pitchFamily="2" charset="0"/>
                <a:ea typeface="ＭＳ Ｐゴシック" panose="020B0600070205080204" pitchFamily="34" charset="-128"/>
              </a:rPr>
              <a:t>E</a:t>
            </a:r>
            <a:r>
              <a:rPr lang="en-US" altLang="en-US" baseline="-25000">
                <a:latin typeface="Times" pitchFamily="2" charset="0"/>
                <a:ea typeface="ＭＳ Ｐゴシック" panose="020B0600070205080204" pitchFamily="34" charset="-128"/>
              </a:rPr>
              <a:t>rev</a:t>
            </a:r>
            <a:r>
              <a:rPr lang="en-US" altLang="en-US">
                <a:latin typeface="Times" pitchFamily="2" charset="0"/>
                <a:ea typeface="ＭＳ Ｐゴシック" panose="020B0600070205080204" pitchFamily="34" charset="-128"/>
              </a:rPr>
              <a:t>. (F) EPPs depolarize the postsynaptic cell at potentials more negative than </a:t>
            </a:r>
            <a:r>
              <a:rPr lang="en-US" altLang="en-US" i="1">
                <a:latin typeface="Times" pitchFamily="2" charset="0"/>
                <a:ea typeface="ＭＳ Ｐゴシック" panose="020B0600070205080204" pitchFamily="34" charset="-128"/>
              </a:rPr>
              <a:t>E</a:t>
            </a:r>
            <a:r>
              <a:rPr lang="en-US" altLang="en-US" baseline="-25000">
                <a:latin typeface="Times" pitchFamily="2" charset="0"/>
                <a:ea typeface="ＭＳ Ｐゴシック" panose="020B0600070205080204" pitchFamily="34" charset="-128"/>
              </a:rPr>
              <a:t>rev</a:t>
            </a:r>
            <a:r>
              <a:rPr lang="en-US" altLang="en-US">
                <a:latin typeface="Times" pitchFamily="2" charset="0"/>
                <a:ea typeface="ＭＳ Ｐゴシック" panose="020B0600070205080204" pitchFamily="34" charset="-128"/>
              </a:rPr>
              <a:t>. At potentials more positive than </a:t>
            </a:r>
            <a:r>
              <a:rPr lang="en-US" altLang="en-US" i="1">
                <a:latin typeface="Times" pitchFamily="2" charset="0"/>
                <a:ea typeface="ＭＳ Ｐゴシック" panose="020B0600070205080204" pitchFamily="34" charset="-128"/>
              </a:rPr>
              <a:t>E</a:t>
            </a:r>
            <a:r>
              <a:rPr lang="en-US" altLang="en-US" baseline="-25000">
                <a:latin typeface="Times" pitchFamily="2" charset="0"/>
                <a:ea typeface="ＭＳ Ｐゴシック" panose="020B0600070205080204" pitchFamily="34" charset="-128"/>
              </a:rPr>
              <a:t>rev</a:t>
            </a:r>
            <a:r>
              <a:rPr lang="en-US" altLang="en-US">
                <a:latin typeface="Times" pitchFamily="2" charset="0"/>
                <a:ea typeface="ＭＳ Ｐゴシック" panose="020B0600070205080204" pitchFamily="34" charset="-128"/>
              </a:rPr>
              <a:t>, EPPs hyperpolarize the cell.</a:t>
            </a:r>
          </a:p>
        </p:txBody>
      </p:sp>
      <p:sp>
        <p:nvSpPr>
          <p:cNvPr id="56323" name="Slide Number Placeholder 3">
            <a:extLst>
              <a:ext uri="{FF2B5EF4-FFF2-40B4-BE49-F238E27FC236}">
                <a16:creationId xmlns:a16="http://schemas.microsoft.com/office/drawing/2014/main" id="{B85975B9-D80D-E680-3B22-77B801657C07}"/>
              </a:ext>
            </a:extLst>
          </p:cNvPr>
          <p:cNvSpPr>
            <a:spLocks noGrp="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672DB45-065C-0643-9330-9053482CFDB3}" type="slidenum">
              <a:rPr lang="en-US" altLang="en-US" sz="1200">
                <a:latin typeface="Times" pitchFamily="2" charset="0"/>
              </a:rPr>
              <a:pPr/>
              <a:t>22</a:t>
            </a:fld>
            <a:endParaRPr lang="en-US" altLang="en-US" sz="1200">
              <a:latin typeface="Times" pitchFamily="2"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a:extLst>
              <a:ext uri="{FF2B5EF4-FFF2-40B4-BE49-F238E27FC236}">
                <a16:creationId xmlns:a16="http://schemas.microsoft.com/office/drawing/2014/main" id="{523F70C2-D286-667B-F5E4-182878DBC7AA}"/>
              </a:ext>
            </a:extLst>
          </p:cNvPr>
          <p:cNvSpPr>
            <a:spLocks noGrp="1" noRot="1" noChangeAspect="1" noChangeArrowheads="1" noTextEdit="1"/>
          </p:cNvSpPr>
          <p:nvPr>
            <p:ph type="sldImg"/>
          </p:nvPr>
        </p:nvSpPr>
        <p:spPr>
          <a:ln/>
        </p:spPr>
      </p:sp>
      <p:sp>
        <p:nvSpPr>
          <p:cNvPr id="60418" name="Notes Placeholder 2">
            <a:extLst>
              <a:ext uri="{FF2B5EF4-FFF2-40B4-BE49-F238E27FC236}">
                <a16:creationId xmlns:a16="http://schemas.microsoft.com/office/drawing/2014/main" id="{690675BF-F27E-5F6C-3534-0358BC1B01B9}"/>
              </a:ext>
            </a:extLst>
          </p:cNvPr>
          <p:cNvSpPr>
            <a:spLocks noGrp="1" noChangeArrowheads="1"/>
          </p:cNvSpPr>
          <p:nvPr>
            <p:ph type="body" idx="1"/>
          </p:nvPr>
        </p:nvSpPr>
        <p:spPr>
          <a:noFill/>
        </p:spPr>
        <p:txBody>
          <a:bodyPr/>
          <a:lstStyle/>
          <a:p>
            <a:r>
              <a:rPr lang="en-US" altLang="en-US" b="1">
                <a:latin typeface="Times" pitchFamily="2" charset="0"/>
                <a:ea typeface="ＭＳ Ｐゴシック" panose="020B0600070205080204" pitchFamily="34" charset="-128"/>
              </a:rPr>
              <a:t>FIGURE 5.20  Summation of postsynaptic potentials.</a:t>
            </a:r>
            <a:r>
              <a:rPr lang="en-US" altLang="en-US">
                <a:latin typeface="Times" pitchFamily="2" charset="0"/>
                <a:ea typeface="ＭＳ Ｐゴシック" panose="020B0600070205080204" pitchFamily="34" charset="-128"/>
              </a:rPr>
              <a:t> (A) A microelectrode records the postsynaptic potentials produced by the activity of two excitatory synapses (E1 and E2) and an inhibitory synapse (I). (B) Electrical responses to synaptic activation. Stimulating either excitatory synapse (E1 or E2) produces a subthreshold EPSP, whereas stimulating both synapses at the same time (E1 + E2) produces a suprathreshold EPSP that evokes a postsynaptic action potential (shown in blue). Activation of the inhibitory synapse alone (I) results in a hyperpolarizing IPSP. Summing this IPSP (dashed red line) with the EPSP (dashed yellow line) produced by one excitatory synapse (E1 + I) reduces the amplitude of the EPSP (solid orange line), while summing it with the suprathreshold EPSP produced by activating synapses E1 and E2 keeps the postsynaptic neuron below threshold, so that no action potential is evoked.</a:t>
            </a:r>
          </a:p>
        </p:txBody>
      </p:sp>
      <p:sp>
        <p:nvSpPr>
          <p:cNvPr id="60419" name="Slide Number Placeholder 3">
            <a:extLst>
              <a:ext uri="{FF2B5EF4-FFF2-40B4-BE49-F238E27FC236}">
                <a16:creationId xmlns:a16="http://schemas.microsoft.com/office/drawing/2014/main" id="{D1EF74B5-E394-12C5-D8C3-3AEE75B6EEF6}"/>
              </a:ext>
            </a:extLst>
          </p:cNvPr>
          <p:cNvSpPr>
            <a:spLocks noGrp="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D1EDB60-ADA1-314F-B852-17163B35DC95}" type="slidenum">
              <a:rPr lang="en-US" altLang="en-US" sz="1200">
                <a:latin typeface="Times" pitchFamily="2" charset="0"/>
              </a:rPr>
              <a:pPr/>
              <a:t>23</a:t>
            </a:fld>
            <a:endParaRPr lang="en-US" altLang="en-US" sz="1200">
              <a:latin typeface="Times" pitchFamily="2"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a:extLst>
              <a:ext uri="{FF2B5EF4-FFF2-40B4-BE49-F238E27FC236}">
                <a16:creationId xmlns:a16="http://schemas.microsoft.com/office/drawing/2014/main" id="{A2D65527-CF93-79AD-B9EB-34F1FB98D499}"/>
              </a:ext>
            </a:extLst>
          </p:cNvPr>
          <p:cNvSpPr>
            <a:spLocks noGrp="1" noRot="1" noChangeAspect="1" noChangeArrowheads="1" noTextEdit="1"/>
          </p:cNvSpPr>
          <p:nvPr>
            <p:ph type="sldImg"/>
          </p:nvPr>
        </p:nvSpPr>
        <p:spPr>
          <a:ln/>
        </p:spPr>
      </p:sp>
      <p:sp>
        <p:nvSpPr>
          <p:cNvPr id="62466" name="Notes Placeholder 2">
            <a:extLst>
              <a:ext uri="{FF2B5EF4-FFF2-40B4-BE49-F238E27FC236}">
                <a16:creationId xmlns:a16="http://schemas.microsoft.com/office/drawing/2014/main" id="{1A0AAA31-8E6B-5865-EB64-746A7D183807}"/>
              </a:ext>
            </a:extLst>
          </p:cNvPr>
          <p:cNvSpPr>
            <a:spLocks noGrp="1" noChangeArrowheads="1"/>
          </p:cNvSpPr>
          <p:nvPr>
            <p:ph type="body" idx="1"/>
          </p:nvPr>
        </p:nvSpPr>
        <p:spPr>
          <a:noFill/>
        </p:spPr>
        <p:txBody>
          <a:bodyPr/>
          <a:lstStyle/>
          <a:p>
            <a:r>
              <a:rPr lang="en-US" altLang="en-US" b="1">
                <a:latin typeface="Times" pitchFamily="2" charset="0"/>
                <a:ea typeface="ＭＳ Ｐゴシック" panose="020B0600070205080204" pitchFamily="34" charset="-128"/>
              </a:rPr>
              <a:t>BOX 5A  The Tripartite Synapse</a:t>
            </a:r>
            <a:endParaRPr lang="en-US" altLang="en-US">
              <a:latin typeface="Times" pitchFamily="2" charset="0"/>
              <a:ea typeface="ＭＳ Ｐゴシック" panose="020B0600070205080204" pitchFamily="34" charset="-128"/>
            </a:endParaRPr>
          </a:p>
          <a:p>
            <a:r>
              <a:rPr lang="en-US" altLang="en-US">
                <a:latin typeface="Times" pitchFamily="2" charset="0"/>
                <a:ea typeface="ＭＳ Ｐゴシック" panose="020B0600070205080204" pitchFamily="34" charset="-128"/>
              </a:rPr>
              <a:t>(A) Electron microscopy image of a synapse between a presynaptic terminal (pre) and postsynaptic neuron (post), with a glial cell (astrocyte; astro) immediately adjacent to the synapse. (B) Three-dimensional structure of the contact between a glial cell (blue) surrounding dendrites of four postsynaptic neurons (different colors). (C) Application of glutamate (at arrow) increases intracellular Ca2+ (white) in cultured glia. Examination of these cells at different times indicates that the calcium signals spread as a wave through neighboring glia. (D) Transient elevation of Ca2+ within a single glial cell (arrow) enhances transmission at an excitatory synapse in the hippocampus. (A, B from Witcher et al., 2007; C from Cornell-Bell et al., 1990; D after Perea and Araque, 2007.)</a:t>
            </a:r>
          </a:p>
          <a:p>
            <a:r>
              <a:rPr lang="en-US" altLang="en-US">
                <a:latin typeface="Times" pitchFamily="2" charset="0"/>
                <a:ea typeface="ＭＳ Ｐゴシック" panose="020B0600070205080204" pitchFamily="34" charset="-128"/>
              </a:rPr>
              <a:t> </a:t>
            </a:r>
          </a:p>
        </p:txBody>
      </p:sp>
      <p:sp>
        <p:nvSpPr>
          <p:cNvPr id="62467" name="Slide Number Placeholder 3">
            <a:extLst>
              <a:ext uri="{FF2B5EF4-FFF2-40B4-BE49-F238E27FC236}">
                <a16:creationId xmlns:a16="http://schemas.microsoft.com/office/drawing/2014/main" id="{F4FD1801-B2CE-F10E-2B33-C8524D9DD61A}"/>
              </a:ext>
            </a:extLst>
          </p:cNvPr>
          <p:cNvSpPr>
            <a:spLocks noGrp="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0EE4E336-3B7C-1A41-B47A-F9651FCE28DF}" type="slidenum">
              <a:rPr lang="en-US" altLang="en-US" sz="1200">
                <a:latin typeface="Times" pitchFamily="2" charset="0"/>
              </a:rPr>
              <a:pPr/>
              <a:t>24</a:t>
            </a:fld>
            <a:endParaRPr lang="en-US" altLang="en-US" sz="1200">
              <a:latin typeface="Times" pitchFamily="2"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3E772F9B-1AFD-C75C-333C-8C80707656E8}"/>
              </a:ext>
            </a:extLst>
          </p:cNvPr>
          <p:cNvSpPr>
            <a:spLocks noGrp="1" noRot="1" noChangeAspect="1" noChangeArrowheads="1" noTextEdit="1"/>
          </p:cNvSpPr>
          <p:nvPr>
            <p:ph type="sldImg"/>
          </p:nvPr>
        </p:nvSpPr>
        <p:spPr>
          <a:ln/>
        </p:spPr>
      </p:sp>
      <p:sp>
        <p:nvSpPr>
          <p:cNvPr id="64514" name="Notes Placeholder 2">
            <a:extLst>
              <a:ext uri="{FF2B5EF4-FFF2-40B4-BE49-F238E27FC236}">
                <a16:creationId xmlns:a16="http://schemas.microsoft.com/office/drawing/2014/main" id="{255DD122-0F07-0862-0B86-F2906E9A13F9}"/>
              </a:ext>
            </a:extLst>
          </p:cNvPr>
          <p:cNvSpPr>
            <a:spLocks noGrp="1" noChangeArrowheads="1"/>
          </p:cNvSpPr>
          <p:nvPr>
            <p:ph type="body" idx="1"/>
          </p:nvPr>
        </p:nvSpPr>
        <p:spPr>
          <a:noFill/>
        </p:spPr>
        <p:txBody>
          <a:bodyPr/>
          <a:lstStyle/>
          <a:p>
            <a:r>
              <a:rPr lang="en-US" altLang="en-US" b="1">
                <a:latin typeface="Times" pitchFamily="2" charset="0"/>
                <a:ea typeface="ＭＳ Ｐゴシック" panose="020B0600070205080204" pitchFamily="34" charset="-128"/>
              </a:rPr>
              <a:t>FIGURE 5.21  Overview of postsynaptic signaling. </a:t>
            </a:r>
            <a:r>
              <a:rPr lang="en-US" altLang="en-US">
                <a:latin typeface="Times" pitchFamily="2" charset="0"/>
                <a:ea typeface="ＭＳ Ｐゴシック" panose="020B0600070205080204" pitchFamily="34" charset="-128"/>
              </a:rPr>
              <a:t>Neurotransmitter released from presynaptic terminals binds to its cognate postsynaptic receptor, which causes the opening or closing of specific postsynaptic ion channels. The resulting conductance change causes current to flow, which may change the membrane potential. The postsynaptic cell sums (or integrates) all of the EPSPs and IPSPs, resulting in moment-to-moment control of action potential generation.</a:t>
            </a:r>
          </a:p>
        </p:txBody>
      </p:sp>
      <p:sp>
        <p:nvSpPr>
          <p:cNvPr id="64515" name="Slide Number Placeholder 3">
            <a:extLst>
              <a:ext uri="{FF2B5EF4-FFF2-40B4-BE49-F238E27FC236}">
                <a16:creationId xmlns:a16="http://schemas.microsoft.com/office/drawing/2014/main" id="{F35521BB-503A-0B63-02F7-4037907A5314}"/>
              </a:ext>
            </a:extLst>
          </p:cNvPr>
          <p:cNvSpPr>
            <a:spLocks noGrp="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D9F32BE-8064-4747-810E-98BE3077F93A}" type="slidenum">
              <a:rPr lang="en-US" altLang="en-US" sz="1200">
                <a:latin typeface="Times" pitchFamily="2" charset="0"/>
              </a:rPr>
              <a:pPr/>
              <a:t>25</a:t>
            </a:fld>
            <a:endParaRPr lang="en-US" altLang="en-US" sz="1200">
              <a:latin typeface="Times" pitchFamily="2"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a:extLst>
              <a:ext uri="{FF2B5EF4-FFF2-40B4-BE49-F238E27FC236}">
                <a16:creationId xmlns:a16="http://schemas.microsoft.com/office/drawing/2014/main" id="{05E5DD60-5EE4-C3D8-1B8A-4ED57B5A0F78}"/>
              </a:ext>
            </a:extLst>
          </p:cNvPr>
          <p:cNvSpPr>
            <a:spLocks noGrp="1" noRot="1" noChangeAspect="1" noChangeArrowheads="1" noTextEdit="1"/>
          </p:cNvSpPr>
          <p:nvPr>
            <p:ph type="sldImg"/>
          </p:nvPr>
        </p:nvSpPr>
        <p:spPr>
          <a:ln/>
        </p:spPr>
      </p:sp>
      <p:sp>
        <p:nvSpPr>
          <p:cNvPr id="23554" name="Notes Placeholder 2">
            <a:extLst>
              <a:ext uri="{FF2B5EF4-FFF2-40B4-BE49-F238E27FC236}">
                <a16:creationId xmlns:a16="http://schemas.microsoft.com/office/drawing/2014/main" id="{42BBC1D3-4A22-6EE4-CC18-607D30802879}"/>
              </a:ext>
            </a:extLst>
          </p:cNvPr>
          <p:cNvSpPr>
            <a:spLocks noGrp="1" noChangeArrowheads="1"/>
          </p:cNvSpPr>
          <p:nvPr>
            <p:ph type="body" idx="1"/>
          </p:nvPr>
        </p:nvSpPr>
        <p:spPr>
          <a:noFill/>
        </p:spPr>
        <p:txBody>
          <a:bodyPr/>
          <a:lstStyle/>
          <a:p>
            <a:r>
              <a:rPr lang="en-US" altLang="en-US" b="1">
                <a:latin typeface="Times" pitchFamily="2" charset="0"/>
                <a:ea typeface="ＭＳ Ｐゴシック" panose="020B0600070205080204" pitchFamily="34" charset="-128"/>
              </a:rPr>
              <a:t>FIGURE 5.3  Function of gap junctions at electrical synapses.</a:t>
            </a:r>
            <a:r>
              <a:rPr lang="en-US" altLang="en-US">
                <a:latin typeface="Times" pitchFamily="2" charset="0"/>
                <a:ea typeface="ＭＳ Ｐゴシック" panose="020B0600070205080204" pitchFamily="34" charset="-128"/>
              </a:rPr>
              <a:t> (A) Rapid transmission of signals at an electrical synapse in the crayfish. An action potential in the presynaptic neuron causes the postsynaptic neuron to be depolarized within a fraction of a millisecond. (B) Electrical synapses allow synchronization of electrical activity in hippocampal interneurons. In a pair of interneurons connected by electrical synapses, generation of an action potential in one neuron often results in the synchronized firing of an action potential in another neuron (asterisks). (A after Furshpan and Potter, 1959; B after Beierlein and Connors, 2000.)</a:t>
            </a:r>
          </a:p>
          <a:p>
            <a:endParaRPr lang="en-US" altLang="en-US">
              <a:latin typeface="Times" pitchFamily="2" charset="0"/>
              <a:ea typeface="ＭＳ Ｐゴシック" panose="020B0600070205080204" pitchFamily="34" charset="-128"/>
            </a:endParaRPr>
          </a:p>
        </p:txBody>
      </p:sp>
      <p:sp>
        <p:nvSpPr>
          <p:cNvPr id="23555" name="Slide Number Placeholder 3">
            <a:extLst>
              <a:ext uri="{FF2B5EF4-FFF2-40B4-BE49-F238E27FC236}">
                <a16:creationId xmlns:a16="http://schemas.microsoft.com/office/drawing/2014/main" id="{A622DEEA-F21A-A040-53F7-27B66081B93F}"/>
              </a:ext>
            </a:extLst>
          </p:cNvPr>
          <p:cNvSpPr>
            <a:spLocks noGrp="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FA3FA12-7A2E-F542-8046-9124995A7386}" type="slidenum">
              <a:rPr lang="en-US" altLang="en-US" sz="1200">
                <a:latin typeface="Times" pitchFamily="2" charset="0"/>
              </a:rPr>
              <a:pPr/>
              <a:t>4</a:t>
            </a:fld>
            <a:endParaRPr lang="en-US" altLang="en-US" sz="1200">
              <a:latin typeface="Times" pitchFamily="2"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a:extLst>
              <a:ext uri="{FF2B5EF4-FFF2-40B4-BE49-F238E27FC236}">
                <a16:creationId xmlns:a16="http://schemas.microsoft.com/office/drawing/2014/main" id="{0EB7C3A7-7350-0A2F-5779-E93E65D2A101}"/>
              </a:ext>
            </a:extLst>
          </p:cNvPr>
          <p:cNvSpPr>
            <a:spLocks noGrp="1" noRot="1" noChangeAspect="1" noChangeArrowheads="1" noTextEdit="1"/>
          </p:cNvSpPr>
          <p:nvPr>
            <p:ph type="sldImg"/>
          </p:nvPr>
        </p:nvSpPr>
        <p:spPr>
          <a:ln/>
        </p:spPr>
      </p:sp>
      <p:sp>
        <p:nvSpPr>
          <p:cNvPr id="25602" name="Notes Placeholder 2">
            <a:extLst>
              <a:ext uri="{FF2B5EF4-FFF2-40B4-BE49-F238E27FC236}">
                <a16:creationId xmlns:a16="http://schemas.microsoft.com/office/drawing/2014/main" id="{99818888-804A-1D04-CB5B-FDEC0EC619AC}"/>
              </a:ext>
            </a:extLst>
          </p:cNvPr>
          <p:cNvSpPr>
            <a:spLocks noGrp="1" noChangeArrowheads="1"/>
          </p:cNvSpPr>
          <p:nvPr>
            <p:ph type="body" idx="1"/>
          </p:nvPr>
        </p:nvSpPr>
        <p:spPr>
          <a:noFill/>
        </p:spPr>
        <p:txBody>
          <a:bodyPr/>
          <a:lstStyle/>
          <a:p>
            <a:r>
              <a:rPr lang="en-US" altLang="en-US" b="1">
                <a:latin typeface="Times" pitchFamily="2" charset="0"/>
                <a:ea typeface="ＭＳ Ｐゴシック" panose="020B0600070205080204" pitchFamily="34" charset="-128"/>
              </a:rPr>
              <a:t>FIGURE 5.4  Structure and function of chemical synapses.</a:t>
            </a:r>
            <a:r>
              <a:rPr lang="en-US" altLang="en-US">
                <a:latin typeface="Times" pitchFamily="2" charset="0"/>
                <a:ea typeface="ＭＳ Ｐゴシック" panose="020B0600070205080204" pitchFamily="34" charset="-128"/>
              </a:rPr>
              <a:t> (A) Structure of a chemical synapse in the cerebral cortex. A presynaptic terminal (pink) forms a synapse with a postsynaptic dendrite (green). (B) Three-dimensional reconstruction of the synapse shown in (A). Inside the presynaptic terminal, spheres indicate synaptic vesicles at various stages of their trafficking cycle, linear elements indicate intracellular filaments, and dark blue indicates dense projections associated with the active zone. Inside the postsynaptic neuron, the blue structure is the postsynaptic density, green structures represent filaments, red spheres indicate points where the filaments branch. Green material within the synaptic cleft indicates structures of unknown function. (C) Sequence of events involved in transmission at a typical chemical synapse. (A, B from Burette et al., 2012.)</a:t>
            </a:r>
          </a:p>
          <a:p>
            <a:endParaRPr lang="en-US" altLang="en-US">
              <a:latin typeface="Times" pitchFamily="2" charset="0"/>
              <a:ea typeface="ＭＳ Ｐゴシック" panose="020B0600070205080204" pitchFamily="34" charset="-128"/>
            </a:endParaRPr>
          </a:p>
        </p:txBody>
      </p:sp>
      <p:sp>
        <p:nvSpPr>
          <p:cNvPr id="25603" name="Slide Number Placeholder 3">
            <a:extLst>
              <a:ext uri="{FF2B5EF4-FFF2-40B4-BE49-F238E27FC236}">
                <a16:creationId xmlns:a16="http://schemas.microsoft.com/office/drawing/2014/main" id="{74602A96-FE8B-6303-A5D8-7F0BEEA23571}"/>
              </a:ext>
            </a:extLst>
          </p:cNvPr>
          <p:cNvSpPr>
            <a:spLocks noGrp="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F7EDB19-62E1-4F46-9AC7-730DD2D0C21F}" type="slidenum">
              <a:rPr lang="en-US" altLang="en-US" sz="1200">
                <a:latin typeface="Times" pitchFamily="2" charset="0"/>
              </a:rPr>
              <a:pPr/>
              <a:t>5</a:t>
            </a:fld>
            <a:endParaRPr lang="en-US" altLang="en-US" sz="1200">
              <a:latin typeface="Times" pitchFamily="2"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a:extLst>
              <a:ext uri="{FF2B5EF4-FFF2-40B4-BE49-F238E27FC236}">
                <a16:creationId xmlns:a16="http://schemas.microsoft.com/office/drawing/2014/main" id="{51B914D2-7C8C-3535-503A-D64D36A6B79A}"/>
              </a:ext>
            </a:extLst>
          </p:cNvPr>
          <p:cNvSpPr>
            <a:spLocks noGrp="1" noRot="1" noChangeAspect="1" noChangeArrowheads="1" noTextEdit="1"/>
          </p:cNvSpPr>
          <p:nvPr>
            <p:ph type="sldImg"/>
          </p:nvPr>
        </p:nvSpPr>
        <p:spPr>
          <a:ln/>
        </p:spPr>
      </p:sp>
      <p:sp>
        <p:nvSpPr>
          <p:cNvPr id="27650" name="Notes Placeholder 2">
            <a:extLst>
              <a:ext uri="{FF2B5EF4-FFF2-40B4-BE49-F238E27FC236}">
                <a16:creationId xmlns:a16="http://schemas.microsoft.com/office/drawing/2014/main" id="{BBD2880F-72AA-C095-42C6-9185AE741FEF}"/>
              </a:ext>
            </a:extLst>
          </p:cNvPr>
          <p:cNvSpPr>
            <a:spLocks noGrp="1" noChangeArrowheads="1"/>
          </p:cNvSpPr>
          <p:nvPr>
            <p:ph type="body" idx="1"/>
          </p:nvPr>
        </p:nvSpPr>
        <p:spPr>
          <a:noFill/>
        </p:spPr>
        <p:txBody>
          <a:bodyPr/>
          <a:lstStyle/>
          <a:p>
            <a:r>
              <a:rPr lang="en-US" altLang="en-US" b="1">
                <a:latin typeface="Times" pitchFamily="2" charset="0"/>
                <a:ea typeface="ＭＳ Ｐゴシック" panose="020B0600070205080204" pitchFamily="34" charset="-128"/>
              </a:rPr>
              <a:t>FIGURE 5.5  Synaptic transmission at the neuromuscular junction.</a:t>
            </a:r>
            <a:r>
              <a:rPr lang="en-US" altLang="en-US">
                <a:latin typeface="Times" pitchFamily="2" charset="0"/>
                <a:ea typeface="ＭＳ Ｐゴシック" panose="020B0600070205080204" pitchFamily="34" charset="-128"/>
              </a:rPr>
              <a:t> (A) Experimental arrangement: The axon of the motor neuron innervating the muscle fiber is stimulated with an extracellular electrode, while an intracellular microelectrode is inserted into the postsynaptic muscle cell to record its electrical responses. (B) End plate potentials (shaded area) evoked by stimulation of a motor neuron are normally above threshold and therefore produce an action potential in the postsynaptic muscle cell. (C) Spontaneous miniature EPPs (MEPPs) occur in the absence of presynaptic stimulation. (D) When the neuromuscular junction is bathed in a solution that has a low concentration of Ca</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stimulating the motor neuron evokes EPPs whose amplitudes are reduced to about the size of MEPPs. (After Fatt and Katz, 1952.)</a:t>
            </a:r>
          </a:p>
        </p:txBody>
      </p:sp>
      <p:sp>
        <p:nvSpPr>
          <p:cNvPr id="27651" name="Slide Number Placeholder 3">
            <a:extLst>
              <a:ext uri="{FF2B5EF4-FFF2-40B4-BE49-F238E27FC236}">
                <a16:creationId xmlns:a16="http://schemas.microsoft.com/office/drawing/2014/main" id="{1B4388CC-B9C2-C428-004A-3B5CC6B924F2}"/>
              </a:ext>
            </a:extLst>
          </p:cNvPr>
          <p:cNvSpPr>
            <a:spLocks noGrp="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7BA9271-AD9D-0F44-9F8A-48846E2EB063}" type="slidenum">
              <a:rPr lang="en-US" altLang="en-US" sz="1200">
                <a:latin typeface="Times" pitchFamily="2" charset="0"/>
              </a:rPr>
              <a:pPr/>
              <a:t>7</a:t>
            </a:fld>
            <a:endParaRPr lang="en-US" altLang="en-US" sz="1200">
              <a:latin typeface="Times" pitchFamily="2"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a:extLst>
              <a:ext uri="{FF2B5EF4-FFF2-40B4-BE49-F238E27FC236}">
                <a16:creationId xmlns:a16="http://schemas.microsoft.com/office/drawing/2014/main" id="{D9A481E2-00AD-6372-1865-DF212053D09E}"/>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91F1235-3104-7948-ADE2-58C7982C389E}" type="slidenum">
              <a:rPr lang="en-US" altLang="en-US" sz="1200">
                <a:latin typeface="Times" pitchFamily="2" charset="0"/>
              </a:rPr>
              <a:pPr/>
              <a:t>8</a:t>
            </a:fld>
            <a:endParaRPr lang="en-US" altLang="en-US" sz="1200">
              <a:latin typeface="Times" pitchFamily="2" charset="0"/>
            </a:endParaRPr>
          </a:p>
        </p:txBody>
      </p:sp>
      <p:sp>
        <p:nvSpPr>
          <p:cNvPr id="17410" name="Rectangle 2">
            <a:extLst>
              <a:ext uri="{FF2B5EF4-FFF2-40B4-BE49-F238E27FC236}">
                <a16:creationId xmlns:a16="http://schemas.microsoft.com/office/drawing/2014/main" id="{55333BC7-5BCB-CE22-A857-A8C8DC35DE33}"/>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8B419A68-E9CC-9D43-9C66-230733963B92}"/>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a:extLst>
              <a:ext uri="{FF2B5EF4-FFF2-40B4-BE49-F238E27FC236}">
                <a16:creationId xmlns:a16="http://schemas.microsoft.com/office/drawing/2014/main" id="{C59231B0-B87C-715D-1397-B4D88D086CEA}"/>
              </a:ext>
            </a:extLst>
          </p:cNvPr>
          <p:cNvSpPr>
            <a:spLocks noGrp="1" noRot="1" noChangeAspect="1" noChangeArrowheads="1" noTextEdit="1"/>
          </p:cNvSpPr>
          <p:nvPr>
            <p:ph type="sldImg"/>
          </p:nvPr>
        </p:nvSpPr>
        <p:spPr>
          <a:ln/>
        </p:spPr>
      </p:sp>
      <p:sp>
        <p:nvSpPr>
          <p:cNvPr id="29698" name="Notes Placeholder 2">
            <a:extLst>
              <a:ext uri="{FF2B5EF4-FFF2-40B4-BE49-F238E27FC236}">
                <a16:creationId xmlns:a16="http://schemas.microsoft.com/office/drawing/2014/main" id="{41C7B5F2-ED7F-0771-78F9-E6695233FB46}"/>
              </a:ext>
            </a:extLst>
          </p:cNvPr>
          <p:cNvSpPr>
            <a:spLocks noGrp="1" noChangeArrowheads="1"/>
          </p:cNvSpPr>
          <p:nvPr>
            <p:ph type="body" idx="1"/>
          </p:nvPr>
        </p:nvSpPr>
        <p:spPr>
          <a:noFill/>
        </p:spPr>
        <p:txBody>
          <a:bodyPr/>
          <a:lstStyle/>
          <a:p>
            <a:r>
              <a:rPr lang="en-US" altLang="en-US" b="1">
                <a:latin typeface="Times" pitchFamily="2" charset="0"/>
                <a:ea typeface="ＭＳ Ｐゴシック" panose="020B0600070205080204" pitchFamily="34" charset="-128"/>
              </a:rPr>
              <a:t>FIGURE 5.6  Quantized distribution of EPP amplitudes evoked in a low-Ca</a:t>
            </a:r>
            <a:r>
              <a:rPr lang="en-US" altLang="en-US" b="1" baseline="30000">
                <a:latin typeface="Times" pitchFamily="2" charset="0"/>
                <a:ea typeface="ＭＳ Ｐゴシック" panose="020B0600070205080204" pitchFamily="34" charset="-128"/>
              </a:rPr>
              <a:t>2+</a:t>
            </a:r>
            <a:r>
              <a:rPr lang="en-US" altLang="en-US" b="1">
                <a:latin typeface="Times" pitchFamily="2" charset="0"/>
                <a:ea typeface="ＭＳ Ｐゴシック" panose="020B0600070205080204" pitchFamily="34" charset="-128"/>
              </a:rPr>
              <a:t> solution.</a:t>
            </a:r>
            <a:r>
              <a:rPr lang="en-US" altLang="en-US">
                <a:latin typeface="Times" pitchFamily="2" charset="0"/>
                <a:ea typeface="ＭＳ Ｐゴシック" panose="020B0600070205080204" pitchFamily="34" charset="-128"/>
              </a:rPr>
              <a:t> Peaks of EPP amplitudes (A) tend to occur in integer multiples of the mean amplitude of MEPPs, whose amplitude distribution is shown in (B). The leftmost bar in the EPP amplitude distribution shows trials in which presynaptic stimulation failed to elicit an EPP in the muscle cell. The red curve indicates the prediction of a statistical model based on the assumption that the EPPs result from the independent release of multiple MEPP-like quanta. The observed match, including the predicted number of failures, supports this interpretation. (After Boyd and Martin, 1955.)</a:t>
            </a:r>
          </a:p>
        </p:txBody>
      </p:sp>
      <p:sp>
        <p:nvSpPr>
          <p:cNvPr id="29699" name="Slide Number Placeholder 3">
            <a:extLst>
              <a:ext uri="{FF2B5EF4-FFF2-40B4-BE49-F238E27FC236}">
                <a16:creationId xmlns:a16="http://schemas.microsoft.com/office/drawing/2014/main" id="{15463AEB-1BD0-E199-A911-DC611B54F4E2}"/>
              </a:ext>
            </a:extLst>
          </p:cNvPr>
          <p:cNvSpPr>
            <a:spLocks noGrp="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963E875-E380-D343-8C02-811D9B7C7CFE}" type="slidenum">
              <a:rPr lang="en-US" altLang="en-US" sz="1200">
                <a:latin typeface="Times" pitchFamily="2" charset="0"/>
              </a:rPr>
              <a:pPr/>
              <a:t>9</a:t>
            </a:fld>
            <a:endParaRPr lang="en-US" altLang="en-US" sz="1200">
              <a:latin typeface="Times" pitchFamily="2"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8F04552E-42B6-58A1-24B0-D9FA939F9D3E}"/>
              </a:ext>
            </a:extLst>
          </p:cNvPr>
          <p:cNvSpPr>
            <a:spLocks noGrp="1" noRot="1" noChangeAspect="1" noChangeArrowheads="1" noTextEdit="1"/>
          </p:cNvSpPr>
          <p:nvPr>
            <p:ph type="sldImg"/>
          </p:nvPr>
        </p:nvSpPr>
        <p:spPr>
          <a:ln/>
        </p:spPr>
      </p:sp>
      <p:sp>
        <p:nvSpPr>
          <p:cNvPr id="31746" name="Notes Placeholder 2">
            <a:extLst>
              <a:ext uri="{FF2B5EF4-FFF2-40B4-BE49-F238E27FC236}">
                <a16:creationId xmlns:a16="http://schemas.microsoft.com/office/drawing/2014/main" id="{3B069F9E-55E9-81DC-B0BC-E9E2D356C1B3}"/>
              </a:ext>
            </a:extLst>
          </p:cNvPr>
          <p:cNvSpPr>
            <a:spLocks noGrp="1" noChangeArrowheads="1"/>
          </p:cNvSpPr>
          <p:nvPr>
            <p:ph type="body" idx="1"/>
          </p:nvPr>
        </p:nvSpPr>
        <p:spPr>
          <a:noFill/>
        </p:spPr>
        <p:txBody>
          <a:bodyPr/>
          <a:lstStyle/>
          <a:p>
            <a:r>
              <a:rPr lang="en-US" altLang="en-US" b="1">
                <a:latin typeface="Times" pitchFamily="2" charset="0"/>
                <a:ea typeface="ＭＳ Ｐゴシック" panose="020B0600070205080204" pitchFamily="34" charset="-128"/>
              </a:rPr>
              <a:t>FIGURE 5.7  Relationship between synaptic vesicle exocytosis and quantal transmitter release. </a:t>
            </a:r>
            <a:r>
              <a:rPr lang="en-US" altLang="en-US">
                <a:latin typeface="Times" pitchFamily="2" charset="0"/>
                <a:ea typeface="ＭＳ Ｐゴシック" panose="020B0600070205080204" pitchFamily="34" charset="-128"/>
              </a:rPr>
              <a:t>(A) Electron micrograph of a frog neuromuscular synapse. This synapse includes a presynaptic motor neuron that innervates a postsynaptic muscle cell and is covered by a type of glial cell called a Schwann cell. The active zone of the presynaptic terminal is the site of synaptic vesicle exocytosis. (B) Top: Active zone of an unstimulated presynaptic terminal. While many synaptic vesicles are present, including several that are docked at the active zone (arrows), none are fusing with the presynaptic plasma membrane. Bottom: Active zone of a terminal stimulated by an action potential; stimulation causes fusion (arrows) of synaptic vesicles with the presynaptic membrane. (C) Comparison of the number of observed vesicle fusion events with the number of quanta released by a presynaptic action potential. Transmitter release was varied by using different concentrations of a drug (4-AP) that affects the duration of the presynaptic action potential, thus changing the amount of calcium that enters during the action potential. The diagonal line is the 1:1 relationship expected if each vesicle that opened released a single quantum of transmitter. (A, B courtesy of J. Heuser; C after Heuser et al., 1979.)</a:t>
            </a:r>
          </a:p>
        </p:txBody>
      </p:sp>
      <p:sp>
        <p:nvSpPr>
          <p:cNvPr id="31747" name="Slide Number Placeholder 3">
            <a:extLst>
              <a:ext uri="{FF2B5EF4-FFF2-40B4-BE49-F238E27FC236}">
                <a16:creationId xmlns:a16="http://schemas.microsoft.com/office/drawing/2014/main" id="{20705251-F624-3CCC-B232-AF34C2C20421}"/>
              </a:ext>
            </a:extLst>
          </p:cNvPr>
          <p:cNvSpPr>
            <a:spLocks noGrp="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C2FC12C-F1F7-7646-B0D4-8D3590A4D179}" type="slidenum">
              <a:rPr lang="en-US" altLang="en-US" sz="1200">
                <a:latin typeface="Times" pitchFamily="2" charset="0"/>
              </a:rPr>
              <a:pPr/>
              <a:t>10</a:t>
            </a:fld>
            <a:endParaRPr lang="en-US" altLang="en-US" sz="1200">
              <a:latin typeface="Times" pitchFamily="2"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44E5A760-808B-B94A-B74C-6CFE59322925}"/>
              </a:ext>
            </a:extLst>
          </p:cNvPr>
          <p:cNvSpPr>
            <a:spLocks noGrp="1" noRot="1" noChangeAspect="1" noChangeArrowheads="1" noTextEdit="1"/>
          </p:cNvSpPr>
          <p:nvPr>
            <p:ph type="sldImg"/>
          </p:nvPr>
        </p:nvSpPr>
        <p:spPr>
          <a:ln/>
        </p:spPr>
      </p:sp>
      <p:sp>
        <p:nvSpPr>
          <p:cNvPr id="33794" name="Notes Placeholder 2">
            <a:extLst>
              <a:ext uri="{FF2B5EF4-FFF2-40B4-BE49-F238E27FC236}">
                <a16:creationId xmlns:a16="http://schemas.microsoft.com/office/drawing/2014/main" id="{7011B78C-C5D3-EC7F-AC69-D6B98703FBA8}"/>
              </a:ext>
            </a:extLst>
          </p:cNvPr>
          <p:cNvSpPr>
            <a:spLocks noGrp="1" noChangeArrowheads="1"/>
          </p:cNvSpPr>
          <p:nvPr>
            <p:ph type="body" idx="1"/>
          </p:nvPr>
        </p:nvSpPr>
        <p:spPr>
          <a:noFill/>
        </p:spPr>
        <p:txBody>
          <a:bodyPr/>
          <a:lstStyle/>
          <a:p>
            <a:r>
              <a:rPr lang="en-US" altLang="en-US" b="1">
                <a:latin typeface="Times" pitchFamily="2" charset="0"/>
                <a:ea typeface="ＭＳ Ｐゴシック" panose="020B0600070205080204" pitchFamily="34" charset="-128"/>
              </a:rPr>
              <a:t>FIGURE 5.8  Local recycling of synaptic vesicles in presynaptic terminals.</a:t>
            </a:r>
            <a:r>
              <a:rPr lang="en-US" altLang="en-US">
                <a:latin typeface="Times" pitchFamily="2" charset="0"/>
                <a:ea typeface="ＭＳ Ｐゴシック" panose="020B0600070205080204" pitchFamily="34" charset="-128"/>
              </a:rPr>
              <a:t> (A) Horseradish peroxidase (HRP) introduced into the synaptic cleft is used to follow the fate of membrane retrieved from the presynaptic plasma membrane. Stimulation of endocytosis by presynaptic action potentials causes HRP to be taken up into the presynaptic terminals via a pathway that includes (B) coated pits and coated vesicles and (C) endosomes. (D) Eventually, the HRP is found in newly formed synaptic vesicles. (E) Interpretation of the results shown in A–D. Calcium-regulated fusion of vesicles with the presynaptic membrane is followed by endocytotic retrieval of vesicular membrane via coated vesicles and endosomes, and subsequent re-formation of new synaptic vesicles. (After Heuser and Reese, 1973.)</a:t>
            </a:r>
          </a:p>
        </p:txBody>
      </p:sp>
      <p:sp>
        <p:nvSpPr>
          <p:cNvPr id="33795" name="Slide Number Placeholder 3">
            <a:extLst>
              <a:ext uri="{FF2B5EF4-FFF2-40B4-BE49-F238E27FC236}">
                <a16:creationId xmlns:a16="http://schemas.microsoft.com/office/drawing/2014/main" id="{7C31191C-26B6-66D8-6F8E-CB45829E4004}"/>
              </a:ext>
            </a:extLst>
          </p:cNvPr>
          <p:cNvSpPr>
            <a:spLocks noGrp="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37DE915-542C-1347-BD5B-CCA95FF991BE}" type="slidenum">
              <a:rPr lang="en-US" altLang="en-US" sz="1200">
                <a:latin typeface="Times" pitchFamily="2" charset="0"/>
              </a:rPr>
              <a:pPr/>
              <a:t>11</a:t>
            </a:fld>
            <a:endParaRPr lang="en-US" altLang="en-US" sz="1200">
              <a:latin typeface="Times" pitchFamily="2"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CEA44A5-DDDF-5B76-5DD1-56F3319EFBD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4192D02-987D-940A-07F4-E0E39C760B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69C3D47-57DB-B678-2EA2-6E66E7E4F353}"/>
              </a:ext>
            </a:extLst>
          </p:cNvPr>
          <p:cNvSpPr>
            <a:spLocks noGrp="1" noChangeArrowheads="1"/>
          </p:cNvSpPr>
          <p:nvPr>
            <p:ph type="sldNum" sz="quarter" idx="12"/>
          </p:nvPr>
        </p:nvSpPr>
        <p:spPr>
          <a:ln/>
        </p:spPr>
        <p:txBody>
          <a:bodyPr/>
          <a:lstStyle>
            <a:lvl1pPr>
              <a:defRPr/>
            </a:lvl1pPr>
          </a:lstStyle>
          <a:p>
            <a:fld id="{8C27C449-2A68-F542-A58F-9B895B54A9BA}" type="slidenum">
              <a:rPr lang="en-US" altLang="en-US"/>
              <a:pPr/>
              <a:t>‹#›</a:t>
            </a:fld>
            <a:endParaRPr lang="en-US" altLang="en-US"/>
          </a:p>
        </p:txBody>
      </p:sp>
    </p:spTree>
    <p:extLst>
      <p:ext uri="{BB962C8B-B14F-4D97-AF65-F5344CB8AC3E}">
        <p14:creationId xmlns:p14="http://schemas.microsoft.com/office/powerpoint/2010/main" val="883884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7A2306D-D0EB-176D-9A3D-FC17BCB17E1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AFC809-6ED8-D578-FBA6-D607B307813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84B4431-0E42-87BC-2DFC-62DEA433DDE3}"/>
              </a:ext>
            </a:extLst>
          </p:cNvPr>
          <p:cNvSpPr>
            <a:spLocks noGrp="1" noChangeArrowheads="1"/>
          </p:cNvSpPr>
          <p:nvPr>
            <p:ph type="sldNum" sz="quarter" idx="12"/>
          </p:nvPr>
        </p:nvSpPr>
        <p:spPr>
          <a:ln/>
        </p:spPr>
        <p:txBody>
          <a:bodyPr/>
          <a:lstStyle>
            <a:lvl1pPr>
              <a:defRPr/>
            </a:lvl1pPr>
          </a:lstStyle>
          <a:p>
            <a:fld id="{E0F8837A-E518-6943-9EC7-0DDC35C43A62}" type="slidenum">
              <a:rPr lang="en-US" altLang="en-US"/>
              <a:pPr/>
              <a:t>‹#›</a:t>
            </a:fld>
            <a:endParaRPr lang="en-US" altLang="en-US"/>
          </a:p>
        </p:txBody>
      </p:sp>
    </p:spTree>
    <p:extLst>
      <p:ext uri="{BB962C8B-B14F-4D97-AF65-F5344CB8AC3E}">
        <p14:creationId xmlns:p14="http://schemas.microsoft.com/office/powerpoint/2010/main" val="1538621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126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1261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362F92-7800-8BE4-D977-571476BF40B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46D0104-12FB-3380-518E-00C22DB24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556A529-A6E9-1E00-C51F-20B9C0B80893}"/>
              </a:ext>
            </a:extLst>
          </p:cNvPr>
          <p:cNvSpPr>
            <a:spLocks noGrp="1" noChangeArrowheads="1"/>
          </p:cNvSpPr>
          <p:nvPr>
            <p:ph type="sldNum" sz="quarter" idx="12"/>
          </p:nvPr>
        </p:nvSpPr>
        <p:spPr>
          <a:ln/>
        </p:spPr>
        <p:txBody>
          <a:bodyPr/>
          <a:lstStyle>
            <a:lvl1pPr>
              <a:defRPr/>
            </a:lvl1pPr>
          </a:lstStyle>
          <a:p>
            <a:fld id="{614BA4BB-3390-4D47-A177-4CC0F13A597C}" type="slidenum">
              <a:rPr lang="en-US" altLang="en-US"/>
              <a:pPr/>
              <a:t>‹#›</a:t>
            </a:fld>
            <a:endParaRPr lang="en-US" altLang="en-US"/>
          </a:p>
        </p:txBody>
      </p:sp>
    </p:spTree>
    <p:extLst>
      <p:ext uri="{BB962C8B-B14F-4D97-AF65-F5344CB8AC3E}">
        <p14:creationId xmlns:p14="http://schemas.microsoft.com/office/powerpoint/2010/main" val="2001996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DB013F-590C-71C7-4F69-79E063A5809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CFBD92F-A4EA-0800-C1FC-42D0FA37712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C6653E-3C3F-BDFA-44B0-B47BC18A6420}"/>
              </a:ext>
            </a:extLst>
          </p:cNvPr>
          <p:cNvSpPr>
            <a:spLocks noGrp="1" noChangeArrowheads="1"/>
          </p:cNvSpPr>
          <p:nvPr>
            <p:ph type="sldNum" sz="quarter" idx="12"/>
          </p:nvPr>
        </p:nvSpPr>
        <p:spPr>
          <a:ln/>
        </p:spPr>
        <p:txBody>
          <a:bodyPr/>
          <a:lstStyle>
            <a:lvl1pPr>
              <a:defRPr/>
            </a:lvl1pPr>
          </a:lstStyle>
          <a:p>
            <a:fld id="{12C74CA8-4E1D-5044-BDFE-A6BA861780BE}" type="slidenum">
              <a:rPr lang="en-US" altLang="en-US"/>
              <a:pPr/>
              <a:t>‹#›</a:t>
            </a:fld>
            <a:endParaRPr lang="en-US" altLang="en-US"/>
          </a:p>
        </p:txBody>
      </p:sp>
    </p:spTree>
    <p:extLst>
      <p:ext uri="{BB962C8B-B14F-4D97-AF65-F5344CB8AC3E}">
        <p14:creationId xmlns:p14="http://schemas.microsoft.com/office/powerpoint/2010/main" val="1741524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D4D5796D-746E-32FB-619E-B4E888431FE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7207A2F-6999-F353-962A-56B9B15FB9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B5F48F04-A726-7283-5594-E7EF7AA897BD}"/>
              </a:ext>
            </a:extLst>
          </p:cNvPr>
          <p:cNvSpPr>
            <a:spLocks noGrp="1" noChangeArrowheads="1"/>
          </p:cNvSpPr>
          <p:nvPr>
            <p:ph type="sldNum" sz="quarter" idx="12"/>
          </p:nvPr>
        </p:nvSpPr>
        <p:spPr>
          <a:ln/>
        </p:spPr>
        <p:txBody>
          <a:bodyPr/>
          <a:lstStyle>
            <a:lvl1pPr>
              <a:defRPr/>
            </a:lvl1pPr>
          </a:lstStyle>
          <a:p>
            <a:fld id="{BB95543F-4553-5542-8B9D-EC2C39A58F6D}" type="slidenum">
              <a:rPr lang="en-US" altLang="en-US"/>
              <a:pPr/>
              <a:t>‹#›</a:t>
            </a:fld>
            <a:endParaRPr lang="en-US" altLang="en-US"/>
          </a:p>
        </p:txBody>
      </p:sp>
    </p:spTree>
    <p:extLst>
      <p:ext uri="{BB962C8B-B14F-4D97-AF65-F5344CB8AC3E}">
        <p14:creationId xmlns:p14="http://schemas.microsoft.com/office/powerpoint/2010/main" val="3141579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5CAB0EB-F1DC-5E5D-A655-A09DA975CEE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E1915D1-F68B-950D-8CB6-48E5E401DE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77972A5-7D07-4C59-3B32-E22277DE7552}"/>
              </a:ext>
            </a:extLst>
          </p:cNvPr>
          <p:cNvSpPr>
            <a:spLocks noGrp="1" noChangeArrowheads="1"/>
          </p:cNvSpPr>
          <p:nvPr>
            <p:ph type="sldNum" sz="quarter" idx="12"/>
          </p:nvPr>
        </p:nvSpPr>
        <p:spPr>
          <a:ln/>
        </p:spPr>
        <p:txBody>
          <a:bodyPr/>
          <a:lstStyle>
            <a:lvl1pPr>
              <a:defRPr/>
            </a:lvl1pPr>
          </a:lstStyle>
          <a:p>
            <a:fld id="{B31045ED-354A-D54C-A219-41EA019CBDE5}" type="slidenum">
              <a:rPr lang="en-US" altLang="en-US"/>
              <a:pPr/>
              <a:t>‹#›</a:t>
            </a:fld>
            <a:endParaRPr lang="en-US" altLang="en-US"/>
          </a:p>
        </p:txBody>
      </p:sp>
    </p:spTree>
    <p:extLst>
      <p:ext uri="{BB962C8B-B14F-4D97-AF65-F5344CB8AC3E}">
        <p14:creationId xmlns:p14="http://schemas.microsoft.com/office/powerpoint/2010/main" val="1235223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3706722-790A-A290-249E-19CD6468AD3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48E2AF9-51C0-DB95-C85A-29E8A07DA6D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BFAF9EB-FCEC-9044-B2DF-9A6DE6AC95AA}"/>
              </a:ext>
            </a:extLst>
          </p:cNvPr>
          <p:cNvSpPr>
            <a:spLocks noGrp="1" noChangeArrowheads="1"/>
          </p:cNvSpPr>
          <p:nvPr>
            <p:ph type="sldNum" sz="quarter" idx="12"/>
          </p:nvPr>
        </p:nvSpPr>
        <p:spPr>
          <a:ln/>
        </p:spPr>
        <p:txBody>
          <a:bodyPr/>
          <a:lstStyle>
            <a:lvl1pPr>
              <a:defRPr/>
            </a:lvl1pPr>
          </a:lstStyle>
          <a:p>
            <a:fld id="{DF3022B3-DA89-D649-B288-F1EDEBEABEB7}" type="slidenum">
              <a:rPr lang="en-US" altLang="en-US"/>
              <a:pPr/>
              <a:t>‹#›</a:t>
            </a:fld>
            <a:endParaRPr lang="en-US" altLang="en-US"/>
          </a:p>
        </p:txBody>
      </p:sp>
    </p:spTree>
    <p:extLst>
      <p:ext uri="{BB962C8B-B14F-4D97-AF65-F5344CB8AC3E}">
        <p14:creationId xmlns:p14="http://schemas.microsoft.com/office/powerpoint/2010/main" val="2953029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3D412549-5EAD-D1A7-137C-8365F67FB0E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8747742-A57C-5693-0FC4-5194315A767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26C4528-A382-32E1-2F31-8B54F165FF34}"/>
              </a:ext>
            </a:extLst>
          </p:cNvPr>
          <p:cNvSpPr>
            <a:spLocks noGrp="1" noChangeArrowheads="1"/>
          </p:cNvSpPr>
          <p:nvPr>
            <p:ph type="sldNum" sz="quarter" idx="12"/>
          </p:nvPr>
        </p:nvSpPr>
        <p:spPr>
          <a:ln/>
        </p:spPr>
        <p:txBody>
          <a:bodyPr/>
          <a:lstStyle>
            <a:lvl1pPr>
              <a:defRPr/>
            </a:lvl1pPr>
          </a:lstStyle>
          <a:p>
            <a:fld id="{55929915-D9FC-8F4C-93E7-A6AAAD384722}" type="slidenum">
              <a:rPr lang="en-US" altLang="en-US"/>
              <a:pPr/>
              <a:t>‹#›</a:t>
            </a:fld>
            <a:endParaRPr lang="en-US" altLang="en-US"/>
          </a:p>
        </p:txBody>
      </p:sp>
    </p:spTree>
    <p:extLst>
      <p:ext uri="{BB962C8B-B14F-4D97-AF65-F5344CB8AC3E}">
        <p14:creationId xmlns:p14="http://schemas.microsoft.com/office/powerpoint/2010/main" val="234623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8356AA5-98F7-85B4-1B9D-8288E0030683}"/>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23ACC850-D381-5844-B7DE-698EF7CED4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134A5FEF-F43F-B23E-F6D6-CD57BB6845B8}"/>
              </a:ext>
            </a:extLst>
          </p:cNvPr>
          <p:cNvSpPr>
            <a:spLocks noGrp="1" noChangeArrowheads="1"/>
          </p:cNvSpPr>
          <p:nvPr>
            <p:ph type="sldNum" sz="quarter" idx="12"/>
          </p:nvPr>
        </p:nvSpPr>
        <p:spPr>
          <a:ln/>
        </p:spPr>
        <p:txBody>
          <a:bodyPr/>
          <a:lstStyle>
            <a:lvl1pPr>
              <a:defRPr/>
            </a:lvl1pPr>
          </a:lstStyle>
          <a:p>
            <a:fld id="{44A78322-A01F-AE4B-A0E0-EBF4F09D90FB}" type="slidenum">
              <a:rPr lang="en-US" altLang="en-US"/>
              <a:pPr/>
              <a:t>‹#›</a:t>
            </a:fld>
            <a:endParaRPr lang="en-US" altLang="en-US"/>
          </a:p>
        </p:txBody>
      </p:sp>
    </p:spTree>
    <p:extLst>
      <p:ext uri="{BB962C8B-B14F-4D97-AF65-F5344CB8AC3E}">
        <p14:creationId xmlns:p14="http://schemas.microsoft.com/office/powerpoint/2010/main" val="3059824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46CF023-C4FC-CCDF-C264-0E46F9D661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284BA93-FA73-161F-D2B2-1775CD076C4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20178E9-88C6-2EBC-CF09-7D662A39D4D9}"/>
              </a:ext>
            </a:extLst>
          </p:cNvPr>
          <p:cNvSpPr>
            <a:spLocks noGrp="1" noChangeArrowheads="1"/>
          </p:cNvSpPr>
          <p:nvPr>
            <p:ph type="sldNum" sz="quarter" idx="12"/>
          </p:nvPr>
        </p:nvSpPr>
        <p:spPr>
          <a:ln/>
        </p:spPr>
        <p:txBody>
          <a:bodyPr/>
          <a:lstStyle>
            <a:lvl1pPr>
              <a:defRPr/>
            </a:lvl1pPr>
          </a:lstStyle>
          <a:p>
            <a:fld id="{12A4A7E6-1B09-4C44-A60A-139811E7CF08}" type="slidenum">
              <a:rPr lang="en-US" altLang="en-US"/>
              <a:pPr/>
              <a:t>‹#›</a:t>
            </a:fld>
            <a:endParaRPr lang="en-US" altLang="en-US"/>
          </a:p>
        </p:txBody>
      </p:sp>
    </p:spTree>
    <p:extLst>
      <p:ext uri="{BB962C8B-B14F-4D97-AF65-F5344CB8AC3E}">
        <p14:creationId xmlns:p14="http://schemas.microsoft.com/office/powerpoint/2010/main" val="333086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3705B83-70F8-D0F3-A8FE-78ADB9CF149A}"/>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77C82A5-7308-0CD6-105C-B5D7126346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ECEC4F46-D409-E944-F68B-42A86766F504}"/>
              </a:ext>
            </a:extLst>
          </p:cNvPr>
          <p:cNvSpPr>
            <a:spLocks noGrp="1" noChangeArrowheads="1"/>
          </p:cNvSpPr>
          <p:nvPr>
            <p:ph type="sldNum" sz="quarter" idx="12"/>
          </p:nvPr>
        </p:nvSpPr>
        <p:spPr>
          <a:ln/>
        </p:spPr>
        <p:txBody>
          <a:bodyPr/>
          <a:lstStyle>
            <a:lvl1pPr>
              <a:defRPr/>
            </a:lvl1pPr>
          </a:lstStyle>
          <a:p>
            <a:fld id="{376D623A-AAD4-7044-8F48-20A9B96DC14C}" type="slidenum">
              <a:rPr lang="en-US" altLang="en-US"/>
              <a:pPr/>
              <a:t>‹#›</a:t>
            </a:fld>
            <a:endParaRPr lang="en-US" altLang="en-US"/>
          </a:p>
        </p:txBody>
      </p:sp>
    </p:spTree>
    <p:extLst>
      <p:ext uri="{BB962C8B-B14F-4D97-AF65-F5344CB8AC3E}">
        <p14:creationId xmlns:p14="http://schemas.microsoft.com/office/powerpoint/2010/main" val="288149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4">
            <a:extLst>
              <a:ext uri="{FF2B5EF4-FFF2-40B4-BE49-F238E27FC236}">
                <a16:creationId xmlns:a16="http://schemas.microsoft.com/office/drawing/2014/main" id="{21BB1DEB-48B1-7E40-A524-CD7706AB036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Times" charset="0"/>
                <a:ea typeface="+mn-ea"/>
                <a:cs typeface="+mn-cs"/>
              </a:defRPr>
            </a:lvl1pPr>
          </a:lstStyle>
          <a:p>
            <a:pPr>
              <a:defRPr/>
            </a:pPr>
            <a:endParaRPr lang="en-US"/>
          </a:p>
        </p:txBody>
      </p:sp>
      <p:sp>
        <p:nvSpPr>
          <p:cNvPr id="1029" name="Rectangle 5">
            <a:extLst>
              <a:ext uri="{FF2B5EF4-FFF2-40B4-BE49-F238E27FC236}">
                <a16:creationId xmlns:a16="http://schemas.microsoft.com/office/drawing/2014/main" id="{C72BAE5B-936E-C442-B3F9-0A1DBE21CB7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Times" charset="0"/>
                <a:ea typeface="+mn-ea"/>
                <a:cs typeface="+mn-cs"/>
              </a:defRPr>
            </a:lvl1pPr>
          </a:lstStyle>
          <a:p>
            <a:pPr>
              <a:defRPr/>
            </a:pPr>
            <a:endParaRPr lang="en-US"/>
          </a:p>
        </p:txBody>
      </p:sp>
      <p:sp>
        <p:nvSpPr>
          <p:cNvPr id="1030" name="Rectangle 6">
            <a:extLst>
              <a:ext uri="{FF2B5EF4-FFF2-40B4-BE49-F238E27FC236}">
                <a16:creationId xmlns:a16="http://schemas.microsoft.com/office/drawing/2014/main" id="{9C3B65CB-D3B3-1642-BA5F-1660035E650D}"/>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Times" pitchFamily="2" charset="0"/>
              </a:defRPr>
            </a:lvl1pPr>
          </a:lstStyle>
          <a:p>
            <a:fld id="{24A51278-3D3C-8F41-A657-8EA2DDAA6B66}" type="slidenum">
              <a:rPr lang="en-US" altLang="en-US"/>
              <a:pPr/>
              <a:t>‹#›</a:t>
            </a:fld>
            <a:endParaRPr lang="en-US" altLang="en-US"/>
          </a:p>
        </p:txBody>
      </p:sp>
      <p:sp>
        <p:nvSpPr>
          <p:cNvPr id="2" name="Rectangle 2">
            <a:extLst>
              <a:ext uri="{FF2B5EF4-FFF2-40B4-BE49-F238E27FC236}">
                <a16:creationId xmlns:a16="http://schemas.microsoft.com/office/drawing/2014/main" id="{D6896A66-1A98-BB3E-3649-2A613B146763}"/>
              </a:ext>
            </a:extLst>
          </p:cNvPr>
          <p:cNvSpPr>
            <a:spLocks noGrp="1" noChangeArrowheads="1"/>
          </p:cNvSpPr>
          <p:nvPr>
            <p:ph type="title"/>
          </p:nvPr>
        </p:nvSpPr>
        <p:spPr bwMode="auto">
          <a:xfrm>
            <a:off x="0" y="0"/>
            <a:ext cx="9144000" cy="381000"/>
          </a:xfrm>
          <a:prstGeom prst="rect">
            <a:avLst/>
          </a:prstGeom>
          <a:solidFill>
            <a:srgbClr val="3671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spcBef>
          <a:spcPct val="0"/>
        </a:spcBef>
        <a:spcAft>
          <a:spcPct val="0"/>
        </a:spcAft>
        <a:defRPr sz="1600">
          <a:solidFill>
            <a:srgbClr val="FFFFFF"/>
          </a:solidFill>
          <a:latin typeface="+mj-lt"/>
          <a:ea typeface="ＭＳ Ｐゴシック" charset="0"/>
          <a:cs typeface="ＭＳ Ｐゴシック" charset="0"/>
        </a:defRPr>
      </a:lvl1pPr>
      <a:lvl2pPr algn="l" rtl="0" eaLnBrk="0" fontAlgn="base" hangingPunct="0">
        <a:spcBef>
          <a:spcPct val="0"/>
        </a:spcBef>
        <a:spcAft>
          <a:spcPct val="0"/>
        </a:spcAft>
        <a:defRPr sz="1600">
          <a:solidFill>
            <a:srgbClr val="FFFFFF"/>
          </a:solidFill>
          <a:latin typeface="Arial" charset="0"/>
          <a:ea typeface="ＭＳ Ｐゴシック" charset="0"/>
          <a:cs typeface="ＭＳ Ｐゴシック" charset="0"/>
        </a:defRPr>
      </a:lvl2pPr>
      <a:lvl3pPr algn="l" rtl="0" eaLnBrk="0" fontAlgn="base" hangingPunct="0">
        <a:spcBef>
          <a:spcPct val="0"/>
        </a:spcBef>
        <a:spcAft>
          <a:spcPct val="0"/>
        </a:spcAft>
        <a:defRPr sz="1600">
          <a:solidFill>
            <a:srgbClr val="FFFFFF"/>
          </a:solidFill>
          <a:latin typeface="Arial" charset="0"/>
          <a:ea typeface="ＭＳ Ｐゴシック" charset="0"/>
          <a:cs typeface="ＭＳ Ｐゴシック" charset="0"/>
        </a:defRPr>
      </a:lvl3pPr>
      <a:lvl4pPr algn="l" rtl="0" eaLnBrk="0" fontAlgn="base" hangingPunct="0">
        <a:spcBef>
          <a:spcPct val="0"/>
        </a:spcBef>
        <a:spcAft>
          <a:spcPct val="0"/>
        </a:spcAft>
        <a:defRPr sz="1600">
          <a:solidFill>
            <a:srgbClr val="FFFFFF"/>
          </a:solidFill>
          <a:latin typeface="Arial" charset="0"/>
          <a:ea typeface="ＭＳ Ｐゴシック" charset="0"/>
          <a:cs typeface="ＭＳ Ｐゴシック" charset="0"/>
        </a:defRPr>
      </a:lvl4pPr>
      <a:lvl5pPr algn="l" rtl="0" eaLnBrk="0" fontAlgn="base" hangingPunct="0">
        <a:spcBef>
          <a:spcPct val="0"/>
        </a:spcBef>
        <a:spcAft>
          <a:spcPct val="0"/>
        </a:spcAft>
        <a:defRPr sz="1600">
          <a:solidFill>
            <a:srgbClr val="FFFFFF"/>
          </a:solidFill>
          <a:latin typeface="Arial" charset="0"/>
          <a:ea typeface="ＭＳ Ｐゴシック" charset="0"/>
          <a:cs typeface="ＭＳ Ｐゴシック" charset="0"/>
        </a:defRPr>
      </a:lvl5pPr>
      <a:lvl6pPr marL="457200" algn="l" rtl="0" fontAlgn="base">
        <a:spcBef>
          <a:spcPct val="0"/>
        </a:spcBef>
        <a:spcAft>
          <a:spcPct val="0"/>
        </a:spcAft>
        <a:defRPr sz="1600">
          <a:solidFill>
            <a:srgbClr val="FFFFFF"/>
          </a:solidFill>
          <a:latin typeface="Arial" charset="0"/>
        </a:defRPr>
      </a:lvl6pPr>
      <a:lvl7pPr marL="914400" algn="l" rtl="0" fontAlgn="base">
        <a:spcBef>
          <a:spcPct val="0"/>
        </a:spcBef>
        <a:spcAft>
          <a:spcPct val="0"/>
        </a:spcAft>
        <a:defRPr sz="1600">
          <a:solidFill>
            <a:srgbClr val="FFFFFF"/>
          </a:solidFill>
          <a:latin typeface="Arial" charset="0"/>
        </a:defRPr>
      </a:lvl7pPr>
      <a:lvl8pPr marL="1371600" algn="l" rtl="0" fontAlgn="base">
        <a:spcBef>
          <a:spcPct val="0"/>
        </a:spcBef>
        <a:spcAft>
          <a:spcPct val="0"/>
        </a:spcAft>
        <a:defRPr sz="1600">
          <a:solidFill>
            <a:srgbClr val="FFFFFF"/>
          </a:solidFill>
          <a:latin typeface="Arial" charset="0"/>
        </a:defRPr>
      </a:lvl8pPr>
      <a:lvl9pPr marL="1828800" algn="l" rtl="0" fontAlgn="base">
        <a:spcBef>
          <a:spcPct val="0"/>
        </a:spcBef>
        <a:spcAft>
          <a:spcPct val="0"/>
        </a:spcAft>
        <a:defRPr sz="1600">
          <a:solidFill>
            <a:srgbClr val="FFFFFF"/>
          </a:solidFill>
          <a:latin typeface="Arial" charset="0"/>
        </a:defRPr>
      </a:lvl9pPr>
    </p:titleStyle>
    <p:bodyStyle>
      <a:lvl1pPr marL="342900" indent="-342900" algn="l" rtl="0" eaLnBrk="0" fontAlgn="base" hangingPunct="0">
        <a:spcBef>
          <a:spcPct val="20000"/>
        </a:spcBef>
        <a:spcAft>
          <a:spcPct val="0"/>
        </a:spcAft>
        <a:defRPr sz="24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85E8F87B-36CB-E95F-C745-86AEEFC0265D}"/>
              </a:ext>
            </a:extLst>
          </p:cNvPr>
          <p:cNvSpPr>
            <a:spLocks noGrp="1" noChangeArrowheads="1"/>
          </p:cNvSpPr>
          <p:nvPr>
            <p:ph type="title"/>
          </p:nvPr>
        </p:nvSpPr>
        <p:spPr/>
        <p:txBody>
          <a:bodyPr/>
          <a:lstStyle/>
          <a:p>
            <a:endParaRPr lang="en-US" altLang="en-US">
              <a:ea typeface="ＭＳ Ｐゴシック" panose="020B0600070205080204" pitchFamily="34" charset="-128"/>
            </a:endParaRPr>
          </a:p>
        </p:txBody>
      </p:sp>
      <p:sp>
        <p:nvSpPr>
          <p:cNvPr id="15362" name="TextBox 2">
            <a:extLst>
              <a:ext uri="{FF2B5EF4-FFF2-40B4-BE49-F238E27FC236}">
                <a16:creationId xmlns:a16="http://schemas.microsoft.com/office/drawing/2014/main" id="{77AD3967-319A-8450-BCFC-A3E5682867FF}"/>
              </a:ext>
            </a:extLst>
          </p:cNvPr>
          <p:cNvSpPr txBox="1">
            <a:spLocks noChangeArrowheads="1"/>
          </p:cNvSpPr>
          <p:nvPr/>
        </p:nvSpPr>
        <p:spPr bwMode="auto">
          <a:xfrm>
            <a:off x="1291423" y="3570288"/>
            <a:ext cx="6561155"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3200" dirty="0"/>
              <a:t>Lecture 10:  Synaptic Transmission</a:t>
            </a:r>
          </a:p>
          <a:p>
            <a:pPr algn="ctr"/>
            <a:r>
              <a:rPr lang="en-US" altLang="en-US" sz="3200"/>
              <a:t>2022_v2</a:t>
            </a:r>
            <a:endParaRPr lang="en-US" altLang="en-US" sz="3200" dirty="0"/>
          </a:p>
          <a:p>
            <a:pPr algn="ctr"/>
            <a:endParaRPr lang="en-US" altLang="en-US" sz="3200" dirty="0"/>
          </a:p>
          <a:p>
            <a:pPr algn="ctr"/>
            <a:r>
              <a:rPr lang="en-US" altLang="en-US" sz="3200" dirty="0"/>
              <a:t>Professor Malcolm A. MacIver</a:t>
            </a:r>
          </a:p>
        </p:txBody>
      </p:sp>
      <p:sp>
        <p:nvSpPr>
          <p:cNvPr id="15363" name="Rectangle 1">
            <a:extLst>
              <a:ext uri="{FF2B5EF4-FFF2-40B4-BE49-F238E27FC236}">
                <a16:creationId xmlns:a16="http://schemas.microsoft.com/office/drawing/2014/main" id="{65949D57-1E0A-4740-B998-FD284D143D1C}"/>
              </a:ext>
            </a:extLst>
          </p:cNvPr>
          <p:cNvSpPr>
            <a:spLocks noChangeArrowheads="1"/>
          </p:cNvSpPr>
          <p:nvPr/>
        </p:nvSpPr>
        <p:spPr bwMode="auto">
          <a:xfrm>
            <a:off x="146050" y="1828800"/>
            <a:ext cx="88519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3200">
                <a:solidFill>
                  <a:srgbClr val="002060"/>
                </a:solidFill>
              </a:rPr>
              <a:t>BMD ENG 301Quantitative Systems Physiology</a:t>
            </a:r>
            <a:br>
              <a:rPr lang="en-US" altLang="en-US" sz="3200">
                <a:solidFill>
                  <a:srgbClr val="002060"/>
                </a:solidFill>
              </a:rPr>
            </a:br>
            <a:r>
              <a:rPr lang="en-US" altLang="en-US" sz="3200">
                <a:solidFill>
                  <a:srgbClr val="002060"/>
                </a:solidFill>
              </a:rPr>
              <a:t>(Nervous System)</a:t>
            </a:r>
            <a:endParaRPr lang="en-US" altLang="en-US" sz="32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2">
            <a:extLst>
              <a:ext uri="{FF2B5EF4-FFF2-40B4-BE49-F238E27FC236}">
                <a16:creationId xmlns:a16="http://schemas.microsoft.com/office/drawing/2014/main" id="{4E571354-AEA9-C130-40CE-09F63FC9890B}"/>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Relationship between synaptic vesicle exocytosis and quantal transmitter release</a:t>
            </a:r>
          </a:p>
        </p:txBody>
      </p:sp>
      <p:pic>
        <p:nvPicPr>
          <p:cNvPr id="30722" name="Picture 3" descr="Neuroscience6e-Fig-05-07-0.jpg">
            <a:extLst>
              <a:ext uri="{FF2B5EF4-FFF2-40B4-BE49-F238E27FC236}">
                <a16:creationId xmlns:a16="http://schemas.microsoft.com/office/drawing/2014/main" id="{26030D89-C390-DBE0-BE18-F70C96C4AE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454025"/>
            <a:ext cx="5619750"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2">
            <a:extLst>
              <a:ext uri="{FF2B5EF4-FFF2-40B4-BE49-F238E27FC236}">
                <a16:creationId xmlns:a16="http://schemas.microsoft.com/office/drawing/2014/main" id="{7BA30BD1-13C9-E2C6-D2CE-E9343937EC1A}"/>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Local recycling of synaptic vesicles in presynaptic terminals</a:t>
            </a:r>
          </a:p>
        </p:txBody>
      </p:sp>
      <p:pic>
        <p:nvPicPr>
          <p:cNvPr id="32770" name="Picture 3" descr="Neuroscience6e-Fig-05-08-0.jpg">
            <a:extLst>
              <a:ext uri="{FF2B5EF4-FFF2-40B4-BE49-F238E27FC236}">
                <a16:creationId xmlns:a16="http://schemas.microsoft.com/office/drawing/2014/main" id="{1D1144EA-1B75-0511-20A7-C88C159B92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00" y="454025"/>
            <a:ext cx="8485188"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2">
            <a:extLst>
              <a:ext uri="{FF2B5EF4-FFF2-40B4-BE49-F238E27FC236}">
                <a16:creationId xmlns:a16="http://schemas.microsoft.com/office/drawing/2014/main" id="{6777E62B-BD72-3D8B-3471-061CF2BE52C1}"/>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Entry of Ca</a:t>
            </a:r>
            <a:r>
              <a:rPr lang="en-US" altLang="en-US" baseline="30000">
                <a:ea typeface="ＭＳ Ｐゴシック" panose="020B0600070205080204" pitchFamily="34" charset="-128"/>
              </a:rPr>
              <a:t>2+</a:t>
            </a:r>
            <a:r>
              <a:rPr lang="en-US" altLang="en-US">
                <a:ea typeface="ＭＳ Ｐゴシック" panose="020B0600070205080204" pitchFamily="34" charset="-128"/>
              </a:rPr>
              <a:t> through presynaptic voltage-gated calcium channels causes transmitter release</a:t>
            </a:r>
          </a:p>
        </p:txBody>
      </p:sp>
      <p:pic>
        <p:nvPicPr>
          <p:cNvPr id="34818" name="Picture 3" descr="Neuroscience6e-Fig-05-09-0.jpg">
            <a:extLst>
              <a:ext uri="{FF2B5EF4-FFF2-40B4-BE49-F238E27FC236}">
                <a16:creationId xmlns:a16="http://schemas.microsoft.com/office/drawing/2014/main" id="{7B701F4A-F483-3785-F3AD-2ECDBFBDD0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638175"/>
            <a:ext cx="5105400" cy="621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2">
            <a:extLst>
              <a:ext uri="{FF2B5EF4-FFF2-40B4-BE49-F238E27FC236}">
                <a16:creationId xmlns:a16="http://schemas.microsoft.com/office/drawing/2014/main" id="{9993035B-6E86-4422-A6E2-57081090E241}"/>
              </a:ext>
            </a:extLst>
          </p:cNvPr>
          <p:cNvSpPr>
            <a:spLocks noGrp="1" noChangeArrowheads="1"/>
          </p:cNvSpPr>
          <p:nvPr>
            <p:ph type="title"/>
          </p:nvPr>
        </p:nvSpPr>
        <p:spPr>
          <a:xfrm>
            <a:off x="0" y="0"/>
            <a:ext cx="9144000" cy="609600"/>
          </a:xfrm>
        </p:spPr>
        <p:txBody>
          <a:bodyPr/>
          <a:lstStyle/>
          <a:p>
            <a:pPr algn="ctr"/>
            <a:r>
              <a:rPr lang="en-US" altLang="en-US">
                <a:ea typeface="ＭＳ Ｐゴシック" panose="020B0600070205080204" pitchFamily="34" charset="-128"/>
              </a:rPr>
              <a:t>Evidence that a rise in presynaptic Ca</a:t>
            </a:r>
            <a:r>
              <a:rPr lang="en-US" altLang="en-US" baseline="30000">
                <a:ea typeface="ＭＳ Ｐゴシック" panose="020B0600070205080204" pitchFamily="34" charset="-128"/>
              </a:rPr>
              <a:t>2+</a:t>
            </a:r>
            <a:r>
              <a:rPr lang="en-US" altLang="en-US">
                <a:ea typeface="ＭＳ Ｐゴシック" panose="020B0600070205080204" pitchFamily="34" charset="-128"/>
              </a:rPr>
              <a:t> concentration triggers transmitter release from presynaptic terminals</a:t>
            </a:r>
          </a:p>
        </p:txBody>
      </p:sp>
      <p:pic>
        <p:nvPicPr>
          <p:cNvPr id="36866" name="Picture 3" descr="Neuroscience6e-Fig-05-10-0.jpg">
            <a:extLst>
              <a:ext uri="{FF2B5EF4-FFF2-40B4-BE49-F238E27FC236}">
                <a16:creationId xmlns:a16="http://schemas.microsoft.com/office/drawing/2014/main" id="{CCE96B05-21E9-9388-CF17-0FB65B2BAB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047750"/>
            <a:ext cx="8534400" cy="504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6599F6FA-0ED1-AF13-8D67-0BABDBE442C8}"/>
              </a:ext>
            </a:extLst>
          </p:cNvPr>
          <p:cNvPicPr>
            <a:picLocks noChangeAspect="1"/>
          </p:cNvPicPr>
          <p:nvPr/>
        </p:nvPicPr>
        <p:blipFill>
          <a:blip r:embed="rId4"/>
          <a:stretch>
            <a:fillRect/>
          </a:stretch>
        </p:blipFill>
        <p:spPr>
          <a:xfrm>
            <a:off x="3962400" y="764345"/>
            <a:ext cx="2819400" cy="1110422"/>
          </a:xfrm>
          <a:prstGeom prst="rect">
            <a:avLst/>
          </a:prstGeom>
        </p:spPr>
      </p:pic>
      <p:cxnSp>
        <p:nvCxnSpPr>
          <p:cNvPr id="4" name="Straight Arrow Connector 3">
            <a:extLst>
              <a:ext uri="{FF2B5EF4-FFF2-40B4-BE49-F238E27FC236}">
                <a16:creationId xmlns:a16="http://schemas.microsoft.com/office/drawing/2014/main" id="{5A32C983-804C-D332-E821-6B2BEEB76FAE}"/>
              </a:ext>
            </a:extLst>
          </p:cNvPr>
          <p:cNvCxnSpPr>
            <a:cxnSpLocks/>
          </p:cNvCxnSpPr>
          <p:nvPr/>
        </p:nvCxnSpPr>
        <p:spPr bwMode="auto">
          <a:xfrm flipV="1">
            <a:off x="2362200" y="1447800"/>
            <a:ext cx="2895600" cy="820253"/>
          </a:xfrm>
          <a:prstGeom prst="straightConnector1">
            <a:avLst/>
          </a:prstGeom>
          <a:ln>
            <a:headEnd type="none" w="med" len="med"/>
            <a:tailEnd type="triangle"/>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2">
            <a:extLst>
              <a:ext uri="{FF2B5EF4-FFF2-40B4-BE49-F238E27FC236}">
                <a16:creationId xmlns:a16="http://schemas.microsoft.com/office/drawing/2014/main" id="{93500A98-92F3-997A-D9C4-1A3A55B0B9B1}"/>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Presynaptic proteins and their roles in synaptic vesicle cycling</a:t>
            </a:r>
          </a:p>
        </p:txBody>
      </p:sp>
      <p:pic>
        <p:nvPicPr>
          <p:cNvPr id="38914" name="Picture 3" descr="Neuroscience6e-Fig-05-11-0.jpg">
            <a:extLst>
              <a:ext uri="{FF2B5EF4-FFF2-40B4-BE49-F238E27FC236}">
                <a16:creationId xmlns:a16="http://schemas.microsoft.com/office/drawing/2014/main" id="{588F21D8-57D0-1F40-753C-F73663A071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3900" y="454025"/>
            <a:ext cx="5138738"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2">
            <a:extLst>
              <a:ext uri="{FF2B5EF4-FFF2-40B4-BE49-F238E27FC236}">
                <a16:creationId xmlns:a16="http://schemas.microsoft.com/office/drawing/2014/main" id="{034969CB-3CFC-8047-81D1-FAC640243AF1}"/>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Molecular mechanisms of exocytosis during neurotransmitter release</a:t>
            </a:r>
          </a:p>
        </p:txBody>
      </p:sp>
      <p:pic>
        <p:nvPicPr>
          <p:cNvPr id="40962" name="Picture 3" descr="Neuroscience6e-Fig-05-12-0.jpg">
            <a:extLst>
              <a:ext uri="{FF2B5EF4-FFF2-40B4-BE49-F238E27FC236}">
                <a16:creationId xmlns:a16="http://schemas.microsoft.com/office/drawing/2014/main" id="{775FB15C-086E-8728-61E5-6D3FF5D5FC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3100" y="454025"/>
            <a:ext cx="5248275"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2">
            <a:extLst>
              <a:ext uri="{FF2B5EF4-FFF2-40B4-BE49-F238E27FC236}">
                <a16:creationId xmlns:a16="http://schemas.microsoft.com/office/drawing/2014/main" id="{6F5015EA-0D82-A285-7FBE-D38999F90F1C}"/>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CLINICAL APPLICATIONS  Disorders That Affect the Presynaptic Terminal</a:t>
            </a:r>
          </a:p>
        </p:txBody>
      </p:sp>
      <p:pic>
        <p:nvPicPr>
          <p:cNvPr id="43010" name="Picture 3" descr="Neuroscience6e-CA-05-0.jpg">
            <a:extLst>
              <a:ext uri="{FF2B5EF4-FFF2-40B4-BE49-F238E27FC236}">
                <a16:creationId xmlns:a16="http://schemas.microsoft.com/office/drawing/2014/main" id="{5604623D-1A23-FBB8-A481-01269BE06B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130300"/>
            <a:ext cx="8534400" cy="459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2">
            <a:extLst>
              <a:ext uri="{FF2B5EF4-FFF2-40B4-BE49-F238E27FC236}">
                <a16:creationId xmlns:a16="http://schemas.microsoft.com/office/drawing/2014/main" id="{C6E6D667-6688-A4C6-060D-D90357B782A5}"/>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Molecular mechanisms of endocytosis following neurotransmitter release</a:t>
            </a:r>
          </a:p>
        </p:txBody>
      </p:sp>
      <p:pic>
        <p:nvPicPr>
          <p:cNvPr id="45058" name="Picture 3" descr="Neuroscience6e-Fig-05-13-0.jpg">
            <a:extLst>
              <a:ext uri="{FF2B5EF4-FFF2-40B4-BE49-F238E27FC236}">
                <a16:creationId xmlns:a16="http://schemas.microsoft.com/office/drawing/2014/main" id="{A74EA426-AEA6-57C6-9A69-539495EFCB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4400" y="454025"/>
            <a:ext cx="4767263"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1" descr="Neuroscience6e-Fig-05-14-0.jpg">
            <a:extLst>
              <a:ext uri="{FF2B5EF4-FFF2-40B4-BE49-F238E27FC236}">
                <a16:creationId xmlns:a16="http://schemas.microsoft.com/office/drawing/2014/main" id="{7B0CBB70-79C3-23BE-6A9A-46CE502820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363663"/>
            <a:ext cx="8534400" cy="451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6" name="Title 2">
            <a:extLst>
              <a:ext uri="{FF2B5EF4-FFF2-40B4-BE49-F238E27FC236}">
                <a16:creationId xmlns:a16="http://schemas.microsoft.com/office/drawing/2014/main" id="{CBD4CBAC-54FA-F381-75CB-59095FD3A507}"/>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Two different types of neurotransmitter receptors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1">
            <a:extLst>
              <a:ext uri="{FF2B5EF4-FFF2-40B4-BE49-F238E27FC236}">
                <a16:creationId xmlns:a16="http://schemas.microsoft.com/office/drawing/2014/main" id="{90F5CA2B-20C4-602E-93E1-27D33553AE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717550"/>
            <a:ext cx="8534400" cy="580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4" name="Title 2">
            <a:extLst>
              <a:ext uri="{FF2B5EF4-FFF2-40B4-BE49-F238E27FC236}">
                <a16:creationId xmlns:a16="http://schemas.microsoft.com/office/drawing/2014/main" id="{444F8002-6951-C471-0965-7C13C9BB6D2D}"/>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Activation of ACh receptors at neuromuscular synapses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descr="Neuroscience6e-Fig-05-01-0.jpg">
            <a:extLst>
              <a:ext uri="{FF2B5EF4-FFF2-40B4-BE49-F238E27FC236}">
                <a16:creationId xmlns:a16="http://schemas.microsoft.com/office/drawing/2014/main" id="{D2050E20-EDF0-9922-992D-9D172F5C26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628650"/>
            <a:ext cx="8534400" cy="622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Title 2">
            <a:extLst>
              <a:ext uri="{FF2B5EF4-FFF2-40B4-BE49-F238E27FC236}">
                <a16:creationId xmlns:a16="http://schemas.microsoft.com/office/drawing/2014/main" id="{007FED2C-F8F8-C893-2D7B-2D2422D61683}"/>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Electrical and chemical synapses differ fundamentally in their transmission mechanisms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2">
            <a:extLst>
              <a:ext uri="{FF2B5EF4-FFF2-40B4-BE49-F238E27FC236}">
                <a16:creationId xmlns:a16="http://schemas.microsoft.com/office/drawing/2014/main" id="{23617206-D16A-DEE3-C2BE-A1E427FBD3B4}"/>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Influence of the postsynaptic membrane potential on end plate currents</a:t>
            </a:r>
          </a:p>
        </p:txBody>
      </p:sp>
      <p:pic>
        <p:nvPicPr>
          <p:cNvPr id="51202" name="Picture 3" descr="Neuroscience6e-Fig-05-16-0.jpg">
            <a:extLst>
              <a:ext uri="{FF2B5EF4-FFF2-40B4-BE49-F238E27FC236}">
                <a16:creationId xmlns:a16="http://schemas.microsoft.com/office/drawing/2014/main" id="{5A2DB4FF-F03E-9829-08C5-A41850EC66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000" y="454025"/>
            <a:ext cx="6334125"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2">
            <a:extLst>
              <a:ext uri="{FF2B5EF4-FFF2-40B4-BE49-F238E27FC236}">
                <a16:creationId xmlns:a16="http://schemas.microsoft.com/office/drawing/2014/main" id="{871468B4-E3AD-C0EB-B324-B1D516E295D8}"/>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Reversal potential of the end plate current changes when ion gradients change</a:t>
            </a:r>
          </a:p>
        </p:txBody>
      </p:sp>
      <p:pic>
        <p:nvPicPr>
          <p:cNvPr id="53250" name="Picture 3" descr="Neuroscience6e-Fig-05-17-0.jpg">
            <a:extLst>
              <a:ext uri="{FF2B5EF4-FFF2-40B4-BE49-F238E27FC236}">
                <a16:creationId xmlns:a16="http://schemas.microsoft.com/office/drawing/2014/main" id="{97E58F41-83DC-8B1F-BEFF-35CA6133EA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041400"/>
            <a:ext cx="8534400" cy="476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Picture 1">
            <a:extLst>
              <a:ext uri="{FF2B5EF4-FFF2-40B4-BE49-F238E27FC236}">
                <a16:creationId xmlns:a16="http://schemas.microsoft.com/office/drawing/2014/main" id="{EDA07B38-27B6-CC0B-8D5C-5D28BE2ACA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125" y="455613"/>
            <a:ext cx="7143750"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8" name="Title 2">
            <a:extLst>
              <a:ext uri="{FF2B5EF4-FFF2-40B4-BE49-F238E27FC236}">
                <a16:creationId xmlns:a16="http://schemas.microsoft.com/office/drawing/2014/main" id="{4E910416-2332-1535-770C-F4460EF5015B}"/>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Na</a:t>
            </a:r>
            <a:r>
              <a:rPr lang="en-US" altLang="en-US" baseline="30000">
                <a:ea typeface="ＭＳ Ｐゴシック" panose="020B0600070205080204" pitchFamily="34" charset="-128"/>
              </a:rPr>
              <a:t>+</a:t>
            </a:r>
            <a:r>
              <a:rPr lang="en-US" altLang="en-US">
                <a:ea typeface="ＭＳ Ｐゴシック" panose="020B0600070205080204" pitchFamily="34" charset="-128"/>
              </a:rPr>
              <a:t> and K</a:t>
            </a:r>
            <a:r>
              <a:rPr lang="en-US" altLang="en-US" baseline="30000">
                <a:ea typeface="ＭＳ Ｐゴシック" panose="020B0600070205080204" pitchFamily="34" charset="-128"/>
              </a:rPr>
              <a:t>+</a:t>
            </a:r>
            <a:r>
              <a:rPr lang="en-US" altLang="en-US">
                <a:ea typeface="ＭＳ Ｐゴシック" panose="020B0600070205080204" pitchFamily="34" charset="-128"/>
              </a:rPr>
              <a:t> movements during EPCs and EPPs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3" name="Picture 1" descr="Neuroscience6e-Fig-05-20-0.jpg">
            <a:extLst>
              <a:ext uri="{FF2B5EF4-FFF2-40B4-BE49-F238E27FC236}">
                <a16:creationId xmlns:a16="http://schemas.microsoft.com/office/drawing/2014/main" id="{C8513E9C-FA40-B571-1C59-9A01545195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0725" y="455613"/>
            <a:ext cx="5162550"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4" name="Title 2">
            <a:extLst>
              <a:ext uri="{FF2B5EF4-FFF2-40B4-BE49-F238E27FC236}">
                <a16:creationId xmlns:a16="http://schemas.microsoft.com/office/drawing/2014/main" id="{2C3629AE-4C4A-1118-296C-D501EF65CFA0}"/>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Summation of postsynaptic potentials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2">
            <a:extLst>
              <a:ext uri="{FF2B5EF4-FFF2-40B4-BE49-F238E27FC236}">
                <a16:creationId xmlns:a16="http://schemas.microsoft.com/office/drawing/2014/main" id="{56201F80-964F-E376-4971-6BA9ADA5F2E5}"/>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The Tripartite Synapse</a:t>
            </a:r>
          </a:p>
        </p:txBody>
      </p:sp>
      <p:pic>
        <p:nvPicPr>
          <p:cNvPr id="61442" name="Picture 3">
            <a:extLst>
              <a:ext uri="{FF2B5EF4-FFF2-40B4-BE49-F238E27FC236}">
                <a16:creationId xmlns:a16="http://schemas.microsoft.com/office/drawing/2014/main" id="{0FDA7849-CA25-7B83-67E3-F2D79D5C69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914400"/>
            <a:ext cx="85344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89" name="Picture 1" descr="Neuroscience6e-Fig-05-21-0.jpg">
            <a:extLst>
              <a:ext uri="{FF2B5EF4-FFF2-40B4-BE49-F238E27FC236}">
                <a16:creationId xmlns:a16="http://schemas.microsoft.com/office/drawing/2014/main" id="{D458C708-6BFF-2FB4-9BEB-EECD94E9B8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0625" y="455613"/>
            <a:ext cx="1682750"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0" name="Title 2">
            <a:extLst>
              <a:ext uri="{FF2B5EF4-FFF2-40B4-BE49-F238E27FC236}">
                <a16:creationId xmlns:a16="http://schemas.microsoft.com/office/drawing/2014/main" id="{43232351-A8BB-2302-12D2-D89B50D71CD9}"/>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Overview of postsynaptic signaling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2">
            <a:extLst>
              <a:ext uri="{FF2B5EF4-FFF2-40B4-BE49-F238E27FC236}">
                <a16:creationId xmlns:a16="http://schemas.microsoft.com/office/drawing/2014/main" id="{B895B48C-6F6A-BECC-4206-494672CC501B}"/>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Structure of electrical synapses</a:t>
            </a:r>
          </a:p>
        </p:txBody>
      </p:sp>
      <p:pic>
        <p:nvPicPr>
          <p:cNvPr id="20482" name="Picture 3">
            <a:extLst>
              <a:ext uri="{FF2B5EF4-FFF2-40B4-BE49-F238E27FC236}">
                <a16:creationId xmlns:a16="http://schemas.microsoft.com/office/drawing/2014/main" id="{4592802A-36FA-2AFB-7D2B-A8E8EC40AD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454025"/>
            <a:ext cx="5022850"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2">
            <a:extLst>
              <a:ext uri="{FF2B5EF4-FFF2-40B4-BE49-F238E27FC236}">
                <a16:creationId xmlns:a16="http://schemas.microsoft.com/office/drawing/2014/main" id="{51CE0E06-1FA1-3781-6560-CD3FA188F7F3}"/>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Function of gap junctions at electrical synapses</a:t>
            </a:r>
          </a:p>
        </p:txBody>
      </p:sp>
      <p:pic>
        <p:nvPicPr>
          <p:cNvPr id="22530" name="Picture 3" descr="Neuroscience6e-Fig-05-03-0.jpg">
            <a:extLst>
              <a:ext uri="{FF2B5EF4-FFF2-40B4-BE49-F238E27FC236}">
                <a16:creationId xmlns:a16="http://schemas.microsoft.com/office/drawing/2014/main" id="{27593536-8C19-2A87-F05F-DB629EE14A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020763"/>
            <a:ext cx="8534400" cy="515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2">
            <a:extLst>
              <a:ext uri="{FF2B5EF4-FFF2-40B4-BE49-F238E27FC236}">
                <a16:creationId xmlns:a16="http://schemas.microsoft.com/office/drawing/2014/main" id="{A522AB85-56B7-24C0-236A-5ACDB177E726}"/>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Structure and function of chemical synapses</a:t>
            </a:r>
          </a:p>
        </p:txBody>
      </p:sp>
      <p:pic>
        <p:nvPicPr>
          <p:cNvPr id="24578" name="Picture 3" descr="Neuroscience6e-Fig-05-04-0.jpg">
            <a:extLst>
              <a:ext uri="{FF2B5EF4-FFF2-40B4-BE49-F238E27FC236}">
                <a16:creationId xmlns:a16="http://schemas.microsoft.com/office/drawing/2014/main" id="{CA18D158-CE40-2B5F-9674-77E86ACC71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54025"/>
            <a:ext cx="5016500"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2926EDAD-F489-9403-F005-4A2E461F9FEA}"/>
              </a:ext>
            </a:extLst>
          </p:cNvPr>
          <p:cNvPicPr>
            <a:picLocks noChangeAspect="1"/>
          </p:cNvPicPr>
          <p:nvPr/>
        </p:nvPicPr>
        <p:blipFill>
          <a:blip r:embed="rId4"/>
          <a:stretch>
            <a:fillRect/>
          </a:stretch>
        </p:blipFill>
        <p:spPr>
          <a:xfrm>
            <a:off x="5715000" y="609600"/>
            <a:ext cx="2962413" cy="56388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83E3A-4E27-8550-598C-CF8F76C53D42}"/>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B53FB85A-8EFA-2C9B-E0A5-CCE70211934B}"/>
              </a:ext>
            </a:extLst>
          </p:cNvPr>
          <p:cNvPicPr>
            <a:picLocks noChangeAspect="1"/>
          </p:cNvPicPr>
          <p:nvPr/>
        </p:nvPicPr>
        <p:blipFill>
          <a:blip r:embed="rId2"/>
          <a:stretch>
            <a:fillRect/>
          </a:stretch>
        </p:blipFill>
        <p:spPr>
          <a:xfrm>
            <a:off x="685800" y="750404"/>
            <a:ext cx="7772400" cy="5357191"/>
          </a:xfrm>
          <a:prstGeom prst="rect">
            <a:avLst/>
          </a:prstGeom>
        </p:spPr>
      </p:pic>
    </p:spTree>
    <p:extLst>
      <p:ext uri="{BB962C8B-B14F-4D97-AF65-F5344CB8AC3E}">
        <p14:creationId xmlns:p14="http://schemas.microsoft.com/office/powerpoint/2010/main" val="3636520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2">
            <a:extLst>
              <a:ext uri="{FF2B5EF4-FFF2-40B4-BE49-F238E27FC236}">
                <a16:creationId xmlns:a16="http://schemas.microsoft.com/office/drawing/2014/main" id="{C433FF2D-C41D-74D5-718C-6579BC3AEC85}"/>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Synaptic transmission at the neuromuscular junction</a:t>
            </a:r>
          </a:p>
        </p:txBody>
      </p:sp>
      <p:pic>
        <p:nvPicPr>
          <p:cNvPr id="26626" name="Picture 3" descr="Neuroscience6e-Fig-05-05-0.jpg">
            <a:extLst>
              <a:ext uri="{FF2B5EF4-FFF2-40B4-BE49-F238E27FC236}">
                <a16:creationId xmlns:a16="http://schemas.microsoft.com/office/drawing/2014/main" id="{ECABAB36-71B5-DF27-1C14-5461A786B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768350"/>
            <a:ext cx="8534400"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2" descr="Neurscience5e-Fig-05">
            <a:extLst>
              <a:ext uri="{FF2B5EF4-FFF2-40B4-BE49-F238E27FC236}">
                <a16:creationId xmlns:a16="http://schemas.microsoft.com/office/drawing/2014/main" id="{D0BBAFAD-BDF2-8B17-78EE-FB99D3FDED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339850"/>
            <a:ext cx="8531225"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3">
            <a:extLst>
              <a:ext uri="{FF2B5EF4-FFF2-40B4-BE49-F238E27FC236}">
                <a16:creationId xmlns:a16="http://schemas.microsoft.com/office/drawing/2014/main" id="{167A99D6-2260-0503-329B-21D1FC8F9379}"/>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Figure 5.4  Loewi’s experiment demonstrated chemical neurotransmission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2">
            <a:extLst>
              <a:ext uri="{FF2B5EF4-FFF2-40B4-BE49-F238E27FC236}">
                <a16:creationId xmlns:a16="http://schemas.microsoft.com/office/drawing/2014/main" id="{3CFE0480-2B83-B9C3-351D-F99628BE0BD9}"/>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Quantized distribution of EPP amplitudes evoked in a low-Ca</a:t>
            </a:r>
            <a:r>
              <a:rPr lang="en-US" altLang="en-US" baseline="30000">
                <a:ea typeface="ＭＳ Ｐゴシック" panose="020B0600070205080204" pitchFamily="34" charset="-128"/>
              </a:rPr>
              <a:t>2+</a:t>
            </a:r>
            <a:r>
              <a:rPr lang="en-US" altLang="en-US">
                <a:ea typeface="ＭＳ Ｐゴシック" panose="020B0600070205080204" pitchFamily="34" charset="-128"/>
              </a:rPr>
              <a:t> solution</a:t>
            </a:r>
          </a:p>
        </p:txBody>
      </p:sp>
      <p:pic>
        <p:nvPicPr>
          <p:cNvPr id="28674" name="Picture 3" descr="Neuroscience6e-Fig-05-06-0.jpg">
            <a:extLst>
              <a:ext uri="{FF2B5EF4-FFF2-40B4-BE49-F238E27FC236}">
                <a16:creationId xmlns:a16="http://schemas.microsoft.com/office/drawing/2014/main" id="{C6E83DDB-FBAD-0B51-7655-A3ED3B8A0A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3800" y="454025"/>
            <a:ext cx="4211638"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887</TotalTime>
  <Words>3258</Words>
  <Application>Microsoft Macintosh PowerPoint</Application>
  <PresentationFormat>On-screen Show (4:3)</PresentationFormat>
  <Paragraphs>78</Paragraphs>
  <Slides>25</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25</vt:i4>
      </vt:variant>
    </vt:vector>
  </HeadingPairs>
  <TitlesOfParts>
    <vt:vector size="29" baseType="lpstr">
      <vt:lpstr>Arial</vt:lpstr>
      <vt:lpstr>ＭＳ Ｐゴシック</vt:lpstr>
      <vt:lpstr>Times</vt:lpstr>
      <vt:lpstr>Blank Presentation</vt:lpstr>
      <vt:lpstr>PowerPoint Presentation</vt:lpstr>
      <vt:lpstr>Electrical and chemical synapses differ fundamentally in their transmission mechanisms</vt:lpstr>
      <vt:lpstr>Structure of electrical synapses</vt:lpstr>
      <vt:lpstr>Function of gap junctions at electrical synapses</vt:lpstr>
      <vt:lpstr>Structure and function of chemical synapses</vt:lpstr>
      <vt:lpstr>PowerPoint Presentation</vt:lpstr>
      <vt:lpstr>Synaptic transmission at the neuromuscular junction</vt:lpstr>
      <vt:lpstr>Figure 5.4  Loewi’s experiment demonstrated chemical neurotransmission </vt:lpstr>
      <vt:lpstr>Quantized distribution of EPP amplitudes evoked in a low-Ca2+ solution</vt:lpstr>
      <vt:lpstr>Relationship between synaptic vesicle exocytosis and quantal transmitter release</vt:lpstr>
      <vt:lpstr>Local recycling of synaptic vesicles in presynaptic terminals</vt:lpstr>
      <vt:lpstr>Entry of Ca2+ through presynaptic voltage-gated calcium channels causes transmitter release</vt:lpstr>
      <vt:lpstr>Evidence that a rise in presynaptic Ca2+ concentration triggers transmitter release from presynaptic terminals</vt:lpstr>
      <vt:lpstr>Presynaptic proteins and their roles in synaptic vesicle cycling</vt:lpstr>
      <vt:lpstr>Molecular mechanisms of exocytosis during neurotransmitter release</vt:lpstr>
      <vt:lpstr>CLINICAL APPLICATIONS  Disorders That Affect the Presynaptic Terminal</vt:lpstr>
      <vt:lpstr>Molecular mechanisms of endocytosis following neurotransmitter release</vt:lpstr>
      <vt:lpstr>Two different types of neurotransmitter receptors</vt:lpstr>
      <vt:lpstr>Activation of ACh receptors at neuromuscular synapses</vt:lpstr>
      <vt:lpstr>Influence of the postsynaptic membrane potential on end plate currents</vt:lpstr>
      <vt:lpstr>Reversal potential of the end plate current changes when ion gradients change</vt:lpstr>
      <vt:lpstr>Na+ and K+ movements during EPCs and EPPs</vt:lpstr>
      <vt:lpstr>Summation of postsynaptic potentials</vt:lpstr>
      <vt:lpstr>The Tripartite Synapse</vt:lpstr>
      <vt:lpstr>Overview of postsynaptic signaling</vt:lpstr>
    </vt:vector>
  </TitlesOfParts>
  <Manager>Sumanas, Inc.</Manager>
  <Company>Sinauer Associates, Inc.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Neuroscience 5e</dc:title>
  <dc:creator>Sinauer Associates, Inc.</dc:creator>
  <cp:lastModifiedBy>Malcolm Angus MacIver</cp:lastModifiedBy>
  <cp:revision>185</cp:revision>
  <cp:lastPrinted>2017-10-06T17:23:52Z</cp:lastPrinted>
  <dcterms:created xsi:type="dcterms:W3CDTF">2002-12-24T01:08:46Z</dcterms:created>
  <dcterms:modified xsi:type="dcterms:W3CDTF">2022-10-12T18:37:33Z</dcterms:modified>
</cp:coreProperties>
</file>